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7" r:id="rId2"/>
    <p:sldId id="328" r:id="rId3"/>
    <p:sldId id="256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7" r:id="rId13"/>
    <p:sldId id="359" r:id="rId14"/>
    <p:sldId id="268" r:id="rId15"/>
    <p:sldId id="269" r:id="rId16"/>
    <p:sldId id="270" r:id="rId17"/>
    <p:sldId id="272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340" r:id="rId26"/>
    <p:sldId id="284" r:id="rId27"/>
    <p:sldId id="341" r:id="rId28"/>
    <p:sldId id="342" r:id="rId29"/>
    <p:sldId id="343" r:id="rId30"/>
    <p:sldId id="344" r:id="rId31"/>
    <p:sldId id="281" r:id="rId32"/>
    <p:sldId id="345" r:id="rId33"/>
    <p:sldId id="282" r:id="rId34"/>
    <p:sldId id="348" r:id="rId35"/>
    <p:sldId id="346" r:id="rId36"/>
    <p:sldId id="347" r:id="rId37"/>
    <p:sldId id="349" r:id="rId38"/>
    <p:sldId id="350" r:id="rId39"/>
    <p:sldId id="351" r:id="rId40"/>
    <p:sldId id="283" r:id="rId41"/>
    <p:sldId id="285" r:id="rId42"/>
    <p:sldId id="286" r:id="rId43"/>
    <p:sldId id="352" r:id="rId44"/>
    <p:sldId id="357" r:id="rId45"/>
    <p:sldId id="358" r:id="rId46"/>
    <p:sldId id="287" r:id="rId47"/>
    <p:sldId id="353" r:id="rId48"/>
    <p:sldId id="354" r:id="rId49"/>
    <p:sldId id="356" r:id="rId50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FF"/>
    <a:srgbClr val="FFFFE5"/>
    <a:srgbClr val="FEF4EC"/>
    <a:srgbClr val="FFFFCC"/>
    <a:srgbClr val="000099"/>
    <a:srgbClr val="0033CC"/>
    <a:srgbClr val="FEF9F4"/>
    <a:srgbClr val="E5FFFF"/>
    <a:srgbClr val="FFECD9"/>
    <a:srgbClr val="0000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88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9B653-CC1B-4270-B34C-FFF56AE9B517}" type="datetimeFigureOut">
              <a:rPr lang="pl-PL" smtClean="0"/>
              <a:pPr/>
              <a:t>09.03.2017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2DD31-64E4-4913-A341-153127850FA2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9B653-CC1B-4270-B34C-FFF56AE9B517}" type="datetimeFigureOut">
              <a:rPr lang="pl-PL" smtClean="0"/>
              <a:pPr/>
              <a:t>09.03.2017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2DD31-64E4-4913-A341-153127850FA2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9B653-CC1B-4270-B34C-FFF56AE9B517}" type="datetimeFigureOut">
              <a:rPr lang="pl-PL" smtClean="0"/>
              <a:pPr/>
              <a:t>09.03.2017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2DD31-64E4-4913-A341-153127850FA2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9B653-CC1B-4270-B34C-FFF56AE9B517}" type="datetimeFigureOut">
              <a:rPr lang="pl-PL" smtClean="0"/>
              <a:pPr/>
              <a:t>09.03.2017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2DD31-64E4-4913-A341-153127850FA2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9B653-CC1B-4270-B34C-FFF56AE9B517}" type="datetimeFigureOut">
              <a:rPr lang="pl-PL" smtClean="0"/>
              <a:pPr/>
              <a:t>09.03.2017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2DD31-64E4-4913-A341-153127850FA2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9B653-CC1B-4270-B34C-FFF56AE9B517}" type="datetimeFigureOut">
              <a:rPr lang="pl-PL" smtClean="0"/>
              <a:pPr/>
              <a:t>09.03.2017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2DD31-64E4-4913-A341-153127850FA2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9B653-CC1B-4270-B34C-FFF56AE9B517}" type="datetimeFigureOut">
              <a:rPr lang="pl-PL" smtClean="0"/>
              <a:pPr/>
              <a:t>09.03.2017</a:t>
            </a:fld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2DD31-64E4-4913-A341-153127850FA2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9B653-CC1B-4270-B34C-FFF56AE9B517}" type="datetimeFigureOut">
              <a:rPr lang="pl-PL" smtClean="0"/>
              <a:pPr/>
              <a:t>09.03.2017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2DD31-64E4-4913-A341-153127850FA2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9B653-CC1B-4270-B34C-FFF56AE9B517}" type="datetimeFigureOut">
              <a:rPr lang="pl-PL" smtClean="0"/>
              <a:pPr/>
              <a:t>09.03.2017</a:t>
            </a:fld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2DD31-64E4-4913-A341-153127850FA2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9B653-CC1B-4270-B34C-FFF56AE9B517}" type="datetimeFigureOut">
              <a:rPr lang="pl-PL" smtClean="0"/>
              <a:pPr/>
              <a:t>09.03.2017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2DD31-64E4-4913-A341-153127850FA2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99B653-CC1B-4270-B34C-FFF56AE9B517}" type="datetimeFigureOut">
              <a:rPr lang="pl-PL" smtClean="0"/>
              <a:pPr/>
              <a:t>09.03.2017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E2DD31-64E4-4913-A341-153127850FA2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9B653-CC1B-4270-B34C-FFF56AE9B517}" type="datetimeFigureOut">
              <a:rPr lang="pl-PL" smtClean="0"/>
              <a:pPr/>
              <a:t>09.03.2017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E2DD31-64E4-4913-A341-153127850FA2}" type="slidenum">
              <a:rPr lang="pl-PL" smtClean="0"/>
              <a:pPr/>
              <a:t>‹#›</a:t>
            </a:fld>
            <a:endParaRPr lang="pl-P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358246" cy="5857916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pl-PL" sz="5400" b="1" dirty="0" smtClean="0">
                <a:latin typeface="Comic Sans MS" pitchFamily="66" charset="0"/>
              </a:rPr>
              <a:t>Sprawozdanie z realizacji zadań Dnia Bezpiecznego </a:t>
            </a:r>
            <a:br>
              <a:rPr lang="pl-PL" sz="5400" b="1" dirty="0" smtClean="0">
                <a:latin typeface="Comic Sans MS" pitchFamily="66" charset="0"/>
              </a:rPr>
            </a:br>
            <a:r>
              <a:rPr lang="pl-PL" sz="5400" b="1" dirty="0" smtClean="0">
                <a:latin typeface="Comic Sans MS" pitchFamily="66" charset="0"/>
              </a:rPr>
              <a:t>Internetu 2017</a:t>
            </a:r>
            <a:r>
              <a:rPr lang="pl-PL" b="1" dirty="0" smtClean="0">
                <a:latin typeface="Comic Sans MS" pitchFamily="66" charset="0"/>
              </a:rPr>
              <a:t/>
            </a:r>
            <a:br>
              <a:rPr lang="pl-PL" b="1" dirty="0" smtClean="0">
                <a:latin typeface="Comic Sans MS" pitchFamily="66" charset="0"/>
              </a:rPr>
            </a:br>
            <a:r>
              <a:rPr lang="pl-PL" b="1" dirty="0" smtClean="0">
                <a:latin typeface="Comic Sans MS" pitchFamily="66" charset="0"/>
              </a:rPr>
              <a:t/>
            </a:r>
            <a:br>
              <a:rPr lang="pl-PL" b="1" dirty="0" smtClean="0">
                <a:latin typeface="Comic Sans MS" pitchFamily="66" charset="0"/>
              </a:rPr>
            </a:br>
            <a:r>
              <a:rPr lang="pl-PL" b="1" dirty="0" smtClean="0">
                <a:latin typeface="Comic Sans MS" pitchFamily="66" charset="0"/>
              </a:rPr>
              <a:t>Szkoła Podstawowa im. Polskich Mistrzów Olimpijskich w Żabinach</a:t>
            </a:r>
            <a:r>
              <a:rPr lang="pl-PL" dirty="0" smtClean="0"/>
              <a:t> </a:t>
            </a:r>
            <a:br>
              <a:rPr lang="pl-PL" dirty="0" smtClean="0"/>
            </a:br>
            <a:endParaRPr lang="pl-PL" sz="5400" b="1" dirty="0">
              <a:latin typeface="Cambria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214282" y="0"/>
            <a:ext cx="8686800" cy="2928950"/>
          </a:xfrm>
        </p:spPr>
        <p:txBody>
          <a:bodyPr>
            <a:normAutofit fontScale="90000"/>
          </a:bodyPr>
          <a:lstStyle/>
          <a:p>
            <a:r>
              <a:rPr lang="pl-PL" sz="3600" b="1" dirty="0" smtClean="0">
                <a:solidFill>
                  <a:schemeClr val="bg1"/>
                </a:solidFill>
                <a:latin typeface="Comic Sans MS" pitchFamily="66" charset="0"/>
              </a:rPr>
              <a:t>Uczniowie z uwagą słuchali informacji o zasadach bezpieczeństwa w Internecie i cyberprzemocy, żywo reagowali na obrazki i prezentowane treści.</a:t>
            </a:r>
            <a:r>
              <a:rPr lang="pl-PL" sz="4000" dirty="0"/>
              <a:t/>
            </a:r>
            <a:br>
              <a:rPr lang="pl-PL" sz="4000" dirty="0"/>
            </a:br>
            <a:endParaRPr lang="pl-PL" sz="4000" dirty="0"/>
          </a:p>
        </p:txBody>
      </p:sp>
      <p:pic>
        <p:nvPicPr>
          <p:cNvPr id="58370" name="Picture 2" descr="Zdj&amp;eogon;cie u&amp;zdot;ytkownika Szko&amp;lstrok;a Podstawowa im. Polskich Mistrzów Olimpijskich w &amp;Zdot;abinach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285993"/>
            <a:ext cx="6365888" cy="3357586"/>
          </a:xfrm>
          <a:prstGeom prst="rect">
            <a:avLst/>
          </a:prstGeom>
          <a:noFill/>
        </p:spPr>
      </p:pic>
      <p:pic>
        <p:nvPicPr>
          <p:cNvPr id="58372" name="Picture 4" descr="Zdj&amp;eogon;cie u&amp;zdot;ytkownika Szko&amp;lstrok;a Podstawowa im. Polskich Mistrzów Olimpijskich w &amp;Zdot;abinach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4000504"/>
            <a:ext cx="5079972" cy="2643170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214282" y="214298"/>
            <a:ext cx="8686800" cy="1571628"/>
          </a:xfrm>
        </p:spPr>
        <p:txBody>
          <a:bodyPr>
            <a:normAutofit fontScale="90000"/>
          </a:bodyPr>
          <a:lstStyle/>
          <a:p>
            <a:r>
              <a:rPr lang="pl-PL" sz="3100" b="1" dirty="0" smtClean="0">
                <a:solidFill>
                  <a:srgbClr val="000099"/>
                </a:solidFill>
                <a:latin typeface="Comic Sans MS" pitchFamily="66" charset="0"/>
              </a:rPr>
              <a:t/>
            </a:r>
            <a:br>
              <a:rPr lang="pl-PL" sz="3100" b="1" dirty="0" smtClean="0">
                <a:solidFill>
                  <a:srgbClr val="000099"/>
                </a:solidFill>
                <a:latin typeface="Comic Sans MS" pitchFamily="66" charset="0"/>
              </a:rPr>
            </a:br>
            <a:r>
              <a:rPr lang="pl-PL" sz="3100" b="1" dirty="0" smtClean="0">
                <a:solidFill>
                  <a:srgbClr val="000099"/>
                </a:solidFill>
                <a:latin typeface="Comic Sans MS" pitchFamily="66" charset="0"/>
              </a:rPr>
              <a:t>Na </a:t>
            </a:r>
            <a:r>
              <a:rPr lang="pl-PL" sz="3100" b="1" dirty="0" smtClean="0">
                <a:solidFill>
                  <a:srgbClr val="000099"/>
                </a:solidFill>
                <a:latin typeface="Comic Sans MS" pitchFamily="66" charset="0"/>
              </a:rPr>
              <a:t>zakończenie prezentacji odbyła się rozmowa z uczniami, o tym czego się </a:t>
            </a:r>
            <a:r>
              <a:rPr lang="pl-PL" sz="3100" b="1" dirty="0" smtClean="0">
                <a:solidFill>
                  <a:srgbClr val="000099"/>
                </a:solidFill>
                <a:latin typeface="Comic Sans MS" pitchFamily="66" charset="0"/>
              </a:rPr>
              <a:t>nauczyli, oglądając </a:t>
            </a:r>
            <a:r>
              <a:rPr lang="pl-PL" sz="3100" b="1" dirty="0" smtClean="0">
                <a:solidFill>
                  <a:srgbClr val="000099"/>
                </a:solidFill>
                <a:latin typeface="Comic Sans MS" pitchFamily="66" charset="0"/>
              </a:rPr>
              <a:t>prezentację i słuchając pogadanki.</a:t>
            </a:r>
            <a:r>
              <a:rPr lang="pl-PL" sz="3100" b="1" dirty="0" smtClean="0">
                <a:solidFill>
                  <a:schemeClr val="bg1"/>
                </a:solidFill>
                <a:latin typeface="Comic Sans MS" pitchFamily="66" charset="0"/>
              </a:rPr>
              <a:t>:</a:t>
            </a:r>
            <a:r>
              <a:rPr lang="pl-PL" sz="4000" dirty="0"/>
              <a:t/>
            </a:r>
            <a:br>
              <a:rPr lang="pl-PL" sz="4000" dirty="0"/>
            </a:br>
            <a:endParaRPr lang="pl-PL" sz="4000" dirty="0"/>
          </a:p>
        </p:txBody>
      </p:sp>
      <p:pic>
        <p:nvPicPr>
          <p:cNvPr id="57346" name="Picture 2" descr="Zdj&amp;eogon;cie u&amp;zdot;ytkownika Szko&amp;lstrok;a Podstawowa im. Polskich Mistrzów Olimpijskich w &amp;Zdot;abinach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571612"/>
            <a:ext cx="5969041" cy="3357586"/>
          </a:xfrm>
          <a:prstGeom prst="roundRect">
            <a:avLst/>
          </a:prstGeom>
          <a:noFill/>
        </p:spPr>
      </p:pic>
      <p:pic>
        <p:nvPicPr>
          <p:cNvPr id="9" name="Obraz 8" descr="D:\Dni Bezpiecznego Internetu prezentacja\DSCF616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3571876"/>
            <a:ext cx="5617844" cy="307183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214282" y="71422"/>
            <a:ext cx="8686800" cy="928686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sz="4000" b="1" dirty="0" smtClean="0">
                <a:solidFill>
                  <a:srgbClr val="000099"/>
                </a:solidFill>
                <a:latin typeface="Comic Sans MS" pitchFamily="66" charset="0"/>
              </a:rPr>
              <a:t>Gazetki w klasach</a:t>
            </a:r>
            <a:r>
              <a:rPr lang="pl-PL" sz="4000" dirty="0" smtClean="0"/>
              <a:t/>
            </a:r>
            <a:br>
              <a:rPr lang="pl-PL" sz="4000" dirty="0" smtClean="0"/>
            </a:br>
            <a:endParaRPr lang="pl-PL" sz="4000" dirty="0"/>
          </a:p>
        </p:txBody>
      </p:sp>
      <p:pic>
        <p:nvPicPr>
          <p:cNvPr id="8" name="Obraz 7" descr="C:\Users\Ewa\Pictures\DBI\DSCF650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928671"/>
            <a:ext cx="5429288" cy="350046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az 8" descr="C:\Users\Ewa\AppData\Local\Microsoft\Windows\INetCache\Content.Word\DSCF650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3927432"/>
            <a:ext cx="5760720" cy="264484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az 9" descr="C:\Users\Ewa\Pictures\DBI\DSCF6499 (2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92004" y="928670"/>
            <a:ext cx="4237714" cy="3989961"/>
          </a:xfrm>
          <a:prstGeom prst="snip2Diag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214282" y="71422"/>
            <a:ext cx="8686800" cy="928686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sz="4000" b="1" dirty="0" smtClean="0">
                <a:solidFill>
                  <a:srgbClr val="000099"/>
                </a:solidFill>
                <a:latin typeface="Comic Sans MS" pitchFamily="66" charset="0"/>
              </a:rPr>
              <a:t>Gazetki w klasach</a:t>
            </a:r>
            <a:r>
              <a:rPr lang="pl-PL" sz="4000" dirty="0" smtClean="0"/>
              <a:t/>
            </a:r>
            <a:br>
              <a:rPr lang="pl-PL" sz="4000" dirty="0" smtClean="0"/>
            </a:br>
            <a:endParaRPr lang="pl-PL" sz="4000" dirty="0"/>
          </a:p>
        </p:txBody>
      </p:sp>
      <p:pic>
        <p:nvPicPr>
          <p:cNvPr id="8" name="Obraz 7" descr="C:\Users\Ewa\Pictures\DBI\DSCF650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928671"/>
            <a:ext cx="5429288" cy="350046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az 8" descr="C:\Users\Ewa\AppData\Local\Microsoft\Windows\INetCache\Content.Word\DSCF650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3927432"/>
            <a:ext cx="5760720" cy="264484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az 9" descr="C:\Users\Ewa\Pictures\DBI\DSCF6499 (2)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92004" y="928670"/>
            <a:ext cx="4237714" cy="3989961"/>
          </a:xfrm>
          <a:prstGeom prst="snip2Diag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214282" y="71422"/>
            <a:ext cx="8686800" cy="928686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sz="4000" b="1" dirty="0" smtClean="0">
                <a:solidFill>
                  <a:srgbClr val="000099"/>
                </a:solidFill>
                <a:latin typeface="Comic Sans MS" pitchFamily="66" charset="0"/>
              </a:rPr>
              <a:t>Gazetki w klasach i na korytarzu</a:t>
            </a:r>
            <a:r>
              <a:rPr lang="pl-PL" sz="4000" dirty="0"/>
              <a:t/>
            </a:r>
            <a:br>
              <a:rPr lang="pl-PL" sz="4000" dirty="0"/>
            </a:br>
            <a:endParaRPr lang="pl-PL" sz="4000" dirty="0"/>
          </a:p>
        </p:txBody>
      </p:sp>
      <p:pic>
        <p:nvPicPr>
          <p:cNvPr id="6" name="Obraz 5" descr="C:\Users\Ewa\Pictures\DBI\DSCF651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857232"/>
            <a:ext cx="3429024" cy="3214710"/>
          </a:xfrm>
          <a:prstGeom prst="snip2Diag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Obraz 10" descr="D:\Dni Bezpiecznego Internetu prezentacja\DSCF610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3240" y="1000108"/>
            <a:ext cx="5760720" cy="3243327"/>
          </a:xfrm>
          <a:prstGeom prst="plaqu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 descr="E:\Bezpieczeństwo\SP Żabiny\Sprawozdanie DBI-zdjęcia\Zdjęcia gazetek\DSCF6596 kl.II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43504" y="3000372"/>
            <a:ext cx="3714776" cy="350046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az 9" descr="E:\Bezpieczeństwo\SP Żabiny\Sprawozdanie DBI-zdjęcia\Zdjęcia gazetek\DSCF6603kl.I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3357562"/>
            <a:ext cx="4500594" cy="3071810"/>
          </a:xfrm>
          <a:prstGeom prst="snip2Diag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214282" y="71422"/>
            <a:ext cx="86868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sz="2400" b="1" dirty="0" smtClean="0">
                <a:latin typeface="Comic Sans MS" pitchFamily="66" charset="0"/>
              </a:rPr>
              <a:t>Na drzwiach każdej sali lekcyjnej uczniowie wywiesili rymowankę, hasło, rysunek promujący zasady bezpiecznego zachowania się w Internecie.</a:t>
            </a: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4000" b="1" dirty="0" smtClean="0">
                <a:solidFill>
                  <a:schemeClr val="bg1"/>
                </a:solidFill>
                <a:latin typeface="Comic Sans MS" pitchFamily="66" charset="0"/>
              </a:rPr>
              <a:t>:</a:t>
            </a:r>
            <a:r>
              <a:rPr lang="pl-PL" sz="4000" dirty="0"/>
              <a:t/>
            </a:r>
            <a:br>
              <a:rPr lang="pl-PL" sz="4000" dirty="0"/>
            </a:br>
            <a:endParaRPr lang="pl-PL" sz="4000" dirty="0"/>
          </a:p>
        </p:txBody>
      </p:sp>
      <p:pic>
        <p:nvPicPr>
          <p:cNvPr id="6" name="Obraz 5" descr="C:\Users\Ewa\Pictures\DBI\DSCF638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214422"/>
            <a:ext cx="5429256" cy="348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Obraz 10" descr="C:\Users\Ewa\Pictures\DBI\DSCF6384.jpg"/>
          <p:cNvPicPr/>
          <p:nvPr/>
        </p:nvPicPr>
        <p:blipFill>
          <a:blip r:embed="rId4" cstate="print"/>
          <a:srcRect l="27798" t="13872" r="14489" b="22774"/>
          <a:stretch>
            <a:fillRect/>
          </a:stretch>
        </p:blipFill>
        <p:spPr bwMode="auto">
          <a:xfrm>
            <a:off x="4786314" y="1928802"/>
            <a:ext cx="4048525" cy="4618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az 9" descr="C:\Users\Ewa\Pictures\DBI\DSCF6383.jpg"/>
          <p:cNvPicPr/>
          <p:nvPr/>
        </p:nvPicPr>
        <p:blipFill>
          <a:blip r:embed="rId5" cstate="print"/>
          <a:srcRect l="17731" r="4586" b="19742"/>
          <a:stretch>
            <a:fillRect/>
          </a:stretch>
        </p:blipFill>
        <p:spPr bwMode="auto">
          <a:xfrm>
            <a:off x="428596" y="3286124"/>
            <a:ext cx="3857652" cy="314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 orient="vert" dir="in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214282" y="71422"/>
            <a:ext cx="8686800" cy="928686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sz="3100" b="1" dirty="0" smtClean="0">
                <a:solidFill>
                  <a:srgbClr val="000099"/>
                </a:solidFill>
                <a:latin typeface="Comic Sans MS" pitchFamily="66" charset="0"/>
              </a:rPr>
              <a:t>Hasło promujące zasady bezpiecznego Internetu na drzwiach każdej sali lekcyjnej.</a:t>
            </a:r>
            <a:r>
              <a:rPr lang="pl-PL" sz="4000" dirty="0"/>
              <a:t/>
            </a:r>
            <a:br>
              <a:rPr lang="pl-PL" sz="4000" dirty="0"/>
            </a:br>
            <a:endParaRPr lang="pl-PL" sz="4000" dirty="0"/>
          </a:p>
        </p:txBody>
      </p:sp>
      <p:pic>
        <p:nvPicPr>
          <p:cNvPr id="10" name="Obraz 9" descr="C:\Users\Ewa\Pictures\DBI\DSCF639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0694" y="1214422"/>
            <a:ext cx="3286116" cy="32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Obraz 10" descr="C:\Users\Ewa\Pictures\DBI\DSCF638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071546"/>
            <a:ext cx="2500330" cy="4732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C:\Users\A\AppData\Local\Microsoft\Windows\INetCache\Content.Word\DSCF6559.jpg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l="12393" r="27646" b="11702"/>
          <a:stretch>
            <a:fillRect/>
          </a:stretch>
        </p:blipFill>
        <p:spPr bwMode="auto">
          <a:xfrm>
            <a:off x="5000628" y="3643314"/>
            <a:ext cx="3457395" cy="2863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Symbol zastępczy zawartości 8" descr="C:\Users\Ewa\Pictures\DBI\DSCF6388.jpg"/>
          <p:cNvPicPr>
            <a:picLocks noGrp="1"/>
          </p:cNvPicPr>
          <p:nvPr>
            <p:ph sz="half"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28860" y="2000240"/>
            <a:ext cx="272045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214282" y="71422"/>
            <a:ext cx="8686800" cy="928686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sz="4000" b="1" dirty="0" smtClean="0">
                <a:solidFill>
                  <a:srgbClr val="000099"/>
                </a:solidFill>
                <a:latin typeface="Comic Sans MS" pitchFamily="66" charset="0"/>
              </a:rPr>
              <a:t>Warsztaty „Internet bez hejtu”</a:t>
            </a:r>
            <a:r>
              <a:rPr lang="pl-PL" sz="4000" dirty="0"/>
              <a:t/>
            </a:r>
            <a:br>
              <a:rPr lang="pl-PL" sz="4000" dirty="0"/>
            </a:br>
            <a:endParaRPr lang="pl-PL" sz="4000" dirty="0"/>
          </a:p>
        </p:txBody>
      </p:sp>
      <p:pic>
        <p:nvPicPr>
          <p:cNvPr id="4" name="Symbol zastępczy zawartości 3" descr="D:\Dni Bezpiecznego Internetu prezentacja\Hejt\DSCF6225.JPG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50" y="1348037"/>
            <a:ext cx="8543954" cy="48670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214282" y="71422"/>
            <a:ext cx="8686800" cy="1500190"/>
          </a:xfrm>
        </p:spPr>
        <p:txBody>
          <a:bodyPr>
            <a:normAutofit fontScale="90000"/>
          </a:bodyPr>
          <a:lstStyle/>
          <a:p>
            <a:r>
              <a:rPr lang="pl-PL" sz="3100" b="1" dirty="0" smtClean="0"/>
              <a:t/>
            </a:r>
            <a:br>
              <a:rPr lang="pl-PL" sz="3100" b="1" dirty="0" smtClean="0"/>
            </a:br>
            <a:r>
              <a:rPr lang="pl-PL" sz="3100" b="1" dirty="0" smtClean="0">
                <a:solidFill>
                  <a:srgbClr val="000099"/>
                </a:solidFill>
                <a:latin typeface="Comic Sans MS" pitchFamily="66" charset="0"/>
              </a:rPr>
              <a:t>Uczniowie klas IV-VI, pracując w 3-osobowych grupach wypisują skojarzenia ze słowem cyberprzemoc.</a:t>
            </a:r>
            <a:r>
              <a:rPr lang="pl-PL" sz="4000" dirty="0"/>
              <a:t/>
            </a:r>
            <a:br>
              <a:rPr lang="pl-PL" sz="4000" dirty="0"/>
            </a:br>
            <a:endParaRPr lang="pl-PL" sz="4000" dirty="0"/>
          </a:p>
        </p:txBody>
      </p:sp>
      <p:pic>
        <p:nvPicPr>
          <p:cNvPr id="8" name="Obraz 7" descr="D:\Dni Bezpiecznego Internetu prezentacja\Hejt\DSCF623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428736"/>
            <a:ext cx="5760720" cy="3243327"/>
          </a:xfrm>
          <a:prstGeom prst="flowChartPreparation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az 8" descr="D:\Dni Bezpiecznego Internetu prezentacja\Hejt\DSCF623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3357562"/>
            <a:ext cx="5760720" cy="3243327"/>
          </a:xfrm>
          <a:prstGeom prst="flowChartPreparation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 descr="D:\Dni Bezpiecznego Internetu prezentacja\Hejt\DSCF623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9158" y="2428868"/>
            <a:ext cx="4214842" cy="2357454"/>
          </a:xfrm>
          <a:prstGeom prst="octagon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214282" y="71422"/>
            <a:ext cx="8686800" cy="928686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sz="4000" b="1" dirty="0" smtClean="0">
                <a:solidFill>
                  <a:srgbClr val="000099"/>
                </a:solidFill>
                <a:latin typeface="Comic Sans MS" pitchFamily="66" charset="0"/>
              </a:rPr>
              <a:t>Uczniowie poznają definicję hejtu.</a:t>
            </a:r>
            <a:r>
              <a:rPr lang="pl-PL" sz="4000" dirty="0"/>
              <a:t/>
            </a:r>
            <a:br>
              <a:rPr lang="pl-PL" sz="4000" dirty="0"/>
            </a:br>
            <a:endParaRPr lang="pl-PL" sz="4000" dirty="0"/>
          </a:p>
        </p:txBody>
      </p:sp>
      <p:pic>
        <p:nvPicPr>
          <p:cNvPr id="11" name="Obraz 10" descr="D:\Dni Bezpiecznego Internetu prezentacja\Hejt\DSCF623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3357562"/>
            <a:ext cx="5760720" cy="3243327"/>
          </a:xfrm>
          <a:prstGeom prst="decagon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az 8" descr="D:\Dni Bezpiecznego Internetu prezentacja\Hejt\DSCF623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57232"/>
            <a:ext cx="5595004" cy="2693233"/>
          </a:xfrm>
          <a:prstGeom prst="pentagon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358246" cy="5857916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pl-PL" sz="7200" b="1" dirty="0" smtClean="0">
                <a:latin typeface="Cambria" pitchFamily="18" charset="0"/>
              </a:rPr>
              <a:t/>
            </a:r>
            <a:br>
              <a:rPr lang="pl-PL" sz="7200" b="1" dirty="0" smtClean="0">
                <a:latin typeface="Cambria" pitchFamily="18" charset="0"/>
              </a:rPr>
            </a:br>
            <a:r>
              <a:rPr lang="pl-PL" sz="7200" b="1" dirty="0" smtClean="0">
                <a:latin typeface="Cambria" pitchFamily="18" charset="0"/>
              </a:rPr>
              <a:t/>
            </a:r>
            <a:br>
              <a:rPr lang="pl-PL" sz="7200" b="1" dirty="0" smtClean="0">
                <a:latin typeface="Cambria" pitchFamily="18" charset="0"/>
              </a:rPr>
            </a:br>
            <a:r>
              <a:rPr lang="pl-PL" sz="7200" b="1" dirty="0" smtClean="0">
                <a:latin typeface="Cambria" pitchFamily="18" charset="0"/>
              </a:rPr>
              <a:t/>
            </a:r>
            <a:br>
              <a:rPr lang="pl-PL" sz="7200" b="1" dirty="0" smtClean="0">
                <a:latin typeface="Cambria" pitchFamily="18" charset="0"/>
              </a:rPr>
            </a:br>
            <a:r>
              <a:rPr lang="pl-PL" sz="7200" b="1" dirty="0" smtClean="0">
                <a:latin typeface="Cambria" pitchFamily="18" charset="0"/>
              </a:rPr>
              <a:t>„Razem zmieniamy Internet na lepsze”</a:t>
            </a:r>
            <a:br>
              <a:rPr lang="pl-PL" sz="7200" b="1" dirty="0" smtClean="0">
                <a:latin typeface="Cambria" pitchFamily="18" charset="0"/>
              </a:rPr>
            </a:br>
            <a:endParaRPr lang="pl-PL" sz="7200" b="1" dirty="0">
              <a:latin typeface="Cambria" pitchFamily="18" charset="0"/>
            </a:endParaRPr>
          </a:p>
        </p:txBody>
      </p:sp>
      <p:pic>
        <p:nvPicPr>
          <p:cNvPr id="839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500042"/>
            <a:ext cx="7215238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214282" y="71422"/>
            <a:ext cx="8686800" cy="928686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/>
            </a:r>
            <a:br>
              <a:rPr lang="pl-PL" b="1" dirty="0" smtClean="0"/>
            </a:br>
            <a:endParaRPr lang="pl-PL" sz="4000" dirty="0"/>
          </a:p>
        </p:txBody>
      </p:sp>
      <p:pic>
        <p:nvPicPr>
          <p:cNvPr id="10" name="Obraz 9" descr="D:\Dni Bezpiecznego Internetu prezentacja\Hejt\DSCF624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3857628"/>
            <a:ext cx="5760720" cy="267184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az 8" descr="D:\Dni Bezpiecznego Internetu prezentacja\Hejt\DSCF624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214422"/>
            <a:ext cx="5760720" cy="324332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Obraz 10" descr="D:\Dni Bezpiecznego Internetu prezentacja\Hejt\DSCF624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446" y="1571612"/>
            <a:ext cx="3094738" cy="2407481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pole tekstowe 11"/>
          <p:cNvSpPr txBox="1"/>
          <p:nvPr/>
        </p:nvSpPr>
        <p:spPr>
          <a:xfrm>
            <a:off x="142876" y="285728"/>
            <a:ext cx="8858280" cy="95410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>
                <a:latin typeface="Comic Sans MS" pitchFamily="66" charset="0"/>
              </a:rPr>
              <a:t>Uczniowie metodą „burzy mózgów” ustalają, gdzie można znaleźć hejt w Internecie. </a:t>
            </a:r>
            <a:endParaRPr lang="pl-PL" sz="2800" b="1" dirty="0">
              <a:latin typeface="Comic Sans MS" pitchFamily="66" charset="0"/>
            </a:endParaRPr>
          </a:p>
        </p:txBody>
      </p:sp>
    </p:spTree>
  </p:cSld>
  <p:clrMapOvr>
    <a:masterClrMapping/>
  </p:clrMapOvr>
  <p:transition>
    <p:push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214282" y="71422"/>
            <a:ext cx="8686800" cy="928686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sz="4000" b="1" dirty="0" smtClean="0">
                <a:solidFill>
                  <a:schemeClr val="bg1"/>
                </a:solidFill>
                <a:latin typeface="Comic Sans MS" pitchFamily="66" charset="0"/>
              </a:rPr>
              <a:t>:</a:t>
            </a:r>
            <a:r>
              <a:rPr lang="pl-PL" sz="4000" dirty="0"/>
              <a:t/>
            </a:r>
            <a:br>
              <a:rPr lang="pl-PL" sz="4000" dirty="0"/>
            </a:br>
            <a:endParaRPr lang="pl-PL" sz="4000" dirty="0"/>
          </a:p>
        </p:txBody>
      </p:sp>
      <p:sp>
        <p:nvSpPr>
          <p:cNvPr id="6" name="pole tekstowe 5"/>
          <p:cNvSpPr txBox="1"/>
          <p:nvPr/>
        </p:nvSpPr>
        <p:spPr>
          <a:xfrm>
            <a:off x="142876" y="285728"/>
            <a:ext cx="8858280" cy="830997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Comic Sans MS" pitchFamily="66" charset="0"/>
              </a:rPr>
              <a:t>Uczniowie, metodą „burzy mózgów”, ustalają w jakiej postaci pojawia się hejt w Internecie.</a:t>
            </a:r>
            <a:endParaRPr lang="pl-PL" sz="2400" b="1" dirty="0">
              <a:latin typeface="Comic Sans MS" pitchFamily="66" charset="0"/>
            </a:endParaRPr>
          </a:p>
        </p:txBody>
      </p:sp>
      <p:pic>
        <p:nvPicPr>
          <p:cNvPr id="12" name="Obraz 11" descr="D:\Dni Bezpiecznego Internetu prezentacja\Hejt\DSCF625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3609803"/>
            <a:ext cx="5760720" cy="3248197"/>
          </a:xfrm>
          <a:prstGeom prst="wav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0" name="Picture 2" descr="Zdj&amp;eogon;cie u&amp;zdot;ytkownika Szko&amp;lstrok;a Podstawowa im. Polskich Mistrzów Olimpijskich w &amp;Zdot;abinach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428868"/>
            <a:ext cx="4572000" cy="3286148"/>
          </a:xfrm>
          <a:prstGeom prst="ellipse">
            <a:avLst/>
          </a:prstGeom>
          <a:noFill/>
        </p:spPr>
      </p:pic>
      <p:pic>
        <p:nvPicPr>
          <p:cNvPr id="11" name="Obraz 10" descr="D:\Dni Bezpiecznego Internetu prezentacja\Hejt\DSCF625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142984"/>
            <a:ext cx="5760720" cy="300039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214282" y="71422"/>
            <a:ext cx="8686800" cy="928686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sz="4000" b="1" dirty="0" smtClean="0">
                <a:solidFill>
                  <a:schemeClr val="bg1"/>
                </a:solidFill>
                <a:latin typeface="Comic Sans MS" pitchFamily="66" charset="0"/>
              </a:rPr>
              <a:t>:</a:t>
            </a:r>
            <a:r>
              <a:rPr lang="pl-PL" sz="4000" dirty="0"/>
              <a:t/>
            </a:r>
            <a:br>
              <a:rPr lang="pl-PL" sz="4000" dirty="0"/>
            </a:br>
            <a:endParaRPr lang="pl-PL" sz="4000" dirty="0"/>
          </a:p>
        </p:txBody>
      </p:sp>
      <p:sp>
        <p:nvSpPr>
          <p:cNvPr id="8" name="pole tekstowe 7"/>
          <p:cNvSpPr txBox="1"/>
          <p:nvPr/>
        </p:nvSpPr>
        <p:spPr>
          <a:xfrm>
            <a:off x="142876" y="285728"/>
            <a:ext cx="8858280" cy="46166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>
                <a:latin typeface="Comic Sans MS" pitchFamily="66" charset="0"/>
              </a:rPr>
              <a:t>Uczniowie oglądają film „DODAJ ZNAJOMEGO”.</a:t>
            </a:r>
            <a:endParaRPr lang="pl-PL" sz="2400" b="1" dirty="0">
              <a:latin typeface="Comic Sans MS" pitchFamily="66" charset="0"/>
            </a:endParaRPr>
          </a:p>
        </p:txBody>
      </p:sp>
      <p:pic>
        <p:nvPicPr>
          <p:cNvPr id="12" name="Obraz 1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3500438"/>
            <a:ext cx="5248275" cy="3143885"/>
          </a:xfrm>
          <a:prstGeom prst="doubleWav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2143116"/>
            <a:ext cx="3486150" cy="3105150"/>
          </a:xfrm>
          <a:prstGeom prst="teardrop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Obraz 9" descr="D:\Dni Bezpiecznego Internetu prezentacja\Hejt\DSCF625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1071546"/>
            <a:ext cx="5760720" cy="3243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214282" y="71422"/>
            <a:ext cx="8686800" cy="928686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sz="4000" b="1" dirty="0" smtClean="0">
                <a:solidFill>
                  <a:schemeClr val="bg1"/>
                </a:solidFill>
                <a:latin typeface="Comic Sans MS" pitchFamily="66" charset="0"/>
              </a:rPr>
              <a:t>:</a:t>
            </a:r>
            <a:r>
              <a:rPr lang="pl-PL" sz="4000" dirty="0"/>
              <a:t/>
            </a:r>
            <a:br>
              <a:rPr lang="pl-PL" sz="4000" dirty="0"/>
            </a:br>
            <a:endParaRPr lang="pl-PL" sz="4000" dirty="0"/>
          </a:p>
        </p:txBody>
      </p:sp>
      <p:sp>
        <p:nvSpPr>
          <p:cNvPr id="10" name="pole tekstowe 9"/>
          <p:cNvSpPr txBox="1"/>
          <p:nvPr/>
        </p:nvSpPr>
        <p:spPr>
          <a:xfrm>
            <a:off x="285720" y="357166"/>
            <a:ext cx="8572560" cy="1631216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r>
              <a:rPr lang="pl-PL" sz="2000" b="1" i="1" dirty="0" smtClean="0">
                <a:latin typeface="Comic Sans MS" pitchFamily="66" charset="0"/>
              </a:rPr>
              <a:t>Po obejrzeniu  filmu „Dodaj znajomego” uczniowie, pracując w grupach odpowiadają na pytania o uczucia osób obrażanych w Internecie, dlaczego łatwiej obrazić kogoś w Internecie niż w bezpośrednim kontakcie oraz co można zrobić, jeśli zetkniemy się z hejtem. </a:t>
            </a:r>
            <a:endParaRPr lang="pl-PL" sz="2000" b="1" dirty="0">
              <a:latin typeface="Comic Sans MS" pitchFamily="66" charset="0"/>
            </a:endParaRPr>
          </a:p>
        </p:txBody>
      </p:sp>
      <p:pic>
        <p:nvPicPr>
          <p:cNvPr id="11" name="Obraz 10" descr="D:\Dni Bezpiecznego Internetu prezentacja\Hejt\DSCF625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928802"/>
            <a:ext cx="5760720" cy="295757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az 11" descr="D:\Dni Bezpiecznego Internetu prezentacja\Hejt\DSCF624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3929066"/>
            <a:ext cx="5760720" cy="260038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 dir="l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/>
          <p:cNvSpPr txBox="1"/>
          <p:nvPr/>
        </p:nvSpPr>
        <p:spPr>
          <a:xfrm>
            <a:off x="500034" y="285728"/>
            <a:ext cx="8072494" cy="144655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 smtClean="0">
                <a:solidFill>
                  <a:schemeClr val="bg1"/>
                </a:solidFill>
                <a:latin typeface="Comic Sans MS" pitchFamily="66" charset="0"/>
              </a:rPr>
              <a:t>Uczniowie układają zasady antyhejtowe.</a:t>
            </a:r>
            <a:endParaRPr lang="pl-PL" sz="4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6" name="Obraz 5" descr="D:\Dni Bezpiecznego Internetu prezentacja\Hejt\DSCF625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643050"/>
            <a:ext cx="5760720" cy="324332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az 7" descr="D:\Dni Bezpiecznego Internetu prezentacja\Hejt\DSCF626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488" y="3714752"/>
            <a:ext cx="5332092" cy="288613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az 8" descr="D:\Dni Bezpiecznego Internetu prezentacja\Hejt\DSCF626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6252" y="1714488"/>
            <a:ext cx="4737748" cy="262179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/>
          <p:cNvSpPr txBox="1"/>
          <p:nvPr/>
        </p:nvSpPr>
        <p:spPr>
          <a:xfrm>
            <a:off x="500034" y="285728"/>
            <a:ext cx="8072494" cy="144655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 smtClean="0">
                <a:solidFill>
                  <a:schemeClr val="bg1"/>
                </a:solidFill>
                <a:latin typeface="Comic Sans MS" pitchFamily="66" charset="0"/>
              </a:rPr>
              <a:t>Uczniowie układają zasady antyhejtowe.</a:t>
            </a:r>
            <a:endParaRPr lang="pl-PL" sz="4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9" name="Obraz 8" descr="D:\Dni Bezpiecznego Internetu prezentacja\Hejt\DSCF626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4143380"/>
            <a:ext cx="5117778" cy="2457509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Obraz 10" descr="D:\Dni Bezpiecznego Internetu prezentacja\Hejt\DSCF626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714488"/>
            <a:ext cx="3666178" cy="269323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az 11" descr="D:\Dni Bezpiecznego Internetu prezentacja\Hejt\DSCF626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286256"/>
            <a:ext cx="4737748" cy="2264605"/>
          </a:xfrm>
          <a:prstGeom prst="flowChartPreparation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 descr="D:\Dni Bezpiecznego Internetu prezentacja\Hejt\DSCF626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714488"/>
            <a:ext cx="5286412" cy="2886137"/>
          </a:xfrm>
          <a:prstGeom prst="flowChartPreparation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/>
          <p:cNvSpPr txBox="1"/>
          <p:nvPr/>
        </p:nvSpPr>
        <p:spPr>
          <a:xfrm>
            <a:off x="214282" y="285728"/>
            <a:ext cx="8786842" cy="76944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44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pl-PL" sz="3400" b="1" dirty="0" smtClean="0">
                <a:solidFill>
                  <a:schemeClr val="bg1"/>
                </a:solidFill>
                <a:latin typeface="Comic Sans MS" pitchFamily="66" charset="0"/>
              </a:rPr>
              <a:t>Quiz wiedzy o bezpiecznym Internecie</a:t>
            </a:r>
            <a:endParaRPr lang="pl-PL" sz="3400" b="1" dirty="0">
              <a:solidFill>
                <a:schemeClr val="bg1"/>
              </a:solidFill>
              <a:latin typeface="Goudy Stout" pitchFamily="18" charset="0"/>
            </a:endParaRPr>
          </a:p>
        </p:txBody>
      </p:sp>
      <p:pic>
        <p:nvPicPr>
          <p:cNvPr id="44036" name="Picture 4" descr="https://cloud1.edupage.org/cloud/hdimg1955e4420c2d548fba31c716959309.jpg?z%3ABC2SiYgPEaPEYXc2IwEumIxbcK27hJ5YC%2Fw8ZGpSmWaASioujwigjzCzWW1omIT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992" y="3500438"/>
            <a:ext cx="5410200" cy="3048001"/>
          </a:xfrm>
          <a:prstGeom prst="roundRect">
            <a:avLst/>
          </a:prstGeom>
          <a:noFill/>
        </p:spPr>
      </p:pic>
      <p:pic>
        <p:nvPicPr>
          <p:cNvPr id="44034" name="Picture 2" descr="https://cloud.edupage.org/cloud/hdimgd082c9b81d63efe5ed70f85916997d.jpg?z%3Awlufh57zutUzpfEg4Upv92ObCUQZTA%2FSUXEYB1LjTFalxEnun366NS7IE8OYbiu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3" y="1142984"/>
            <a:ext cx="5500726" cy="3095367"/>
          </a:xfrm>
          <a:prstGeom prst="round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/>
          <p:cNvSpPr txBox="1"/>
          <p:nvPr/>
        </p:nvSpPr>
        <p:spPr>
          <a:xfrm>
            <a:off x="214282" y="285728"/>
            <a:ext cx="8786842" cy="76944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44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pl-PL" sz="3400" b="1" dirty="0" smtClean="0">
                <a:solidFill>
                  <a:schemeClr val="bg1"/>
                </a:solidFill>
                <a:latin typeface="Comic Sans MS" pitchFamily="66" charset="0"/>
              </a:rPr>
              <a:t>Quiz wiedzy o bezpiecznym Internecie</a:t>
            </a:r>
            <a:endParaRPr lang="pl-PL" sz="3400" b="1" dirty="0">
              <a:solidFill>
                <a:schemeClr val="bg1"/>
              </a:solidFill>
              <a:latin typeface="Goudy Stout" pitchFamily="18" charset="0"/>
            </a:endParaRPr>
          </a:p>
        </p:txBody>
      </p:sp>
      <p:pic>
        <p:nvPicPr>
          <p:cNvPr id="80898" name="Picture 2" descr="https://cloud1.edupage.org/cloud/hdimgb4056c082fbef4c397fee8692b0677.jpg?z%3ACYXnKiSnK3NL8scp8ZOf32PwohkSLHCfD9JTVGbFP1ZfwGOPLy%2BhU7kbnn10SV2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85860"/>
            <a:ext cx="5712808" cy="3214710"/>
          </a:xfrm>
          <a:prstGeom prst="roundRect">
            <a:avLst/>
          </a:prstGeom>
          <a:noFill/>
        </p:spPr>
      </p:pic>
      <p:pic>
        <p:nvPicPr>
          <p:cNvPr id="80900" name="Picture 4" descr="https://cloud.edupage.org/cloud/hdimged97945ab0d80e3024eb3d773f8544.jpg?z%3AeKxDbA1cgwFT9eqeLGTSpV%2F4RXTb1B7%2FMQRRixzLEJjMuw%2FAZP%2FUnQZGf6hsOIu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3429000"/>
            <a:ext cx="5643570" cy="3175748"/>
          </a:xfrm>
          <a:prstGeom prst="round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/>
          <p:cNvSpPr txBox="1"/>
          <p:nvPr/>
        </p:nvSpPr>
        <p:spPr>
          <a:xfrm>
            <a:off x="214282" y="285728"/>
            <a:ext cx="8786842" cy="76944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44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pl-PL" sz="3400" b="1" dirty="0" smtClean="0">
                <a:solidFill>
                  <a:schemeClr val="bg1"/>
                </a:solidFill>
                <a:latin typeface="Comic Sans MS" pitchFamily="66" charset="0"/>
              </a:rPr>
              <a:t>Quiz wiedzy o bezpiecznym Internecie</a:t>
            </a:r>
            <a:endParaRPr lang="pl-PL" sz="3400" b="1" dirty="0">
              <a:solidFill>
                <a:schemeClr val="bg1"/>
              </a:solidFill>
              <a:latin typeface="Goudy Stout" pitchFamily="18" charset="0"/>
            </a:endParaRPr>
          </a:p>
        </p:txBody>
      </p:sp>
      <p:pic>
        <p:nvPicPr>
          <p:cNvPr id="81922" name="Picture 2" descr="https://cloud1.edupage.org/cloud/hdimg93b90a97810a248d0ac18615d52920.jpg?z%3Aw97S7PPFYR%2FYvI8bXLQAjrsEjALzAFGvXFrT5EY8KD78NJNEF0PCfSxaL4MftLX%2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42984"/>
            <a:ext cx="5839702" cy="3286116"/>
          </a:xfrm>
          <a:prstGeom prst="ellipse">
            <a:avLst/>
          </a:prstGeom>
          <a:noFill/>
        </p:spPr>
      </p:pic>
      <p:pic>
        <p:nvPicPr>
          <p:cNvPr id="81924" name="Picture 4" descr="https://cloud.edupage.org/cloud/hdimgc22c5f5ef52ecb262a109dad973fd4.jpg?z%3AF6kLZi3m%2FPIphcyZMi41Ij7D9Rz9i9BTMvlfIoSOcHomVvgwFyO%2F5VhZxOaWcc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138" y="3214686"/>
            <a:ext cx="5862505" cy="3298947"/>
          </a:xfrm>
          <a:prstGeom prst="ellipse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/>
          <p:cNvSpPr txBox="1"/>
          <p:nvPr/>
        </p:nvSpPr>
        <p:spPr>
          <a:xfrm>
            <a:off x="214282" y="285728"/>
            <a:ext cx="8786842" cy="76944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44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pl-PL" sz="3400" b="1" dirty="0" smtClean="0">
                <a:solidFill>
                  <a:schemeClr val="bg1"/>
                </a:solidFill>
                <a:latin typeface="Comic Sans MS" pitchFamily="66" charset="0"/>
              </a:rPr>
              <a:t>Quiz wiedzy o bezpiecznym Internecie</a:t>
            </a:r>
            <a:endParaRPr lang="pl-PL" sz="3400" b="1" dirty="0">
              <a:solidFill>
                <a:schemeClr val="bg1"/>
              </a:solidFill>
              <a:latin typeface="Goudy Stout" pitchFamily="18" charset="0"/>
            </a:endParaRPr>
          </a:p>
        </p:txBody>
      </p:sp>
      <p:pic>
        <p:nvPicPr>
          <p:cNvPr id="6" name="Obraz 5" descr="D:\Dni Bezpiecznego Internetu prezentacja\Quiz\DSCF624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285860"/>
            <a:ext cx="5760720" cy="3243327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6" name="Picture 2" descr="https://cloud1.edupage.org/cloud/hdimgb83b8dbe956c6428743a1bbfedb003.jpg?z%3AZ6as9GeW9kAKRR6NmKxssQ6C2i88jNUdxXkcblyR4S3rr488D0%2BAuHM6Yukyekn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3214686"/>
            <a:ext cx="5643602" cy="3175767"/>
          </a:xfrm>
          <a:prstGeom prst="round2DiagRect">
            <a:avLst/>
          </a:prstGeom>
          <a:noFill/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358246" cy="1785950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pl-PL" sz="4800" b="1" dirty="0" smtClean="0">
                <a:latin typeface="Comic Sans MS" pitchFamily="66" charset="0"/>
              </a:rPr>
              <a:t/>
            </a:r>
            <a:br>
              <a:rPr lang="pl-PL" sz="4800" b="1" dirty="0" smtClean="0">
                <a:latin typeface="Comic Sans MS" pitchFamily="66" charset="0"/>
              </a:rPr>
            </a:br>
            <a:r>
              <a:rPr lang="pl-PL" sz="4800" b="1" dirty="0" smtClean="0">
                <a:latin typeface="Comic Sans MS" pitchFamily="66" charset="0"/>
              </a:rPr>
              <a:t/>
            </a:r>
            <a:br>
              <a:rPr lang="pl-PL" sz="4800" b="1" dirty="0" smtClean="0">
                <a:latin typeface="Comic Sans MS" pitchFamily="66" charset="0"/>
              </a:rPr>
            </a:br>
            <a:r>
              <a:rPr lang="pl-PL" sz="2700" b="1" dirty="0" smtClean="0">
                <a:latin typeface="Comic Sans MS" pitchFamily="66" charset="0"/>
              </a:rPr>
              <a:t>Nauczycielka zajęć komputerowych przygotowała prezentację multimedialną  pt. „Razem zmieniamy Internet na lepsze”, w której uczestniczyli wszyscy uczniowie począwszy od oddziału przedszkolnego po klasę VI i nauczyciele. </a:t>
            </a:r>
            <a:r>
              <a:rPr lang="pl-PL" sz="4800" b="1" dirty="0" smtClean="0">
                <a:latin typeface="Comic Sans MS" pitchFamily="66" charset="0"/>
              </a:rPr>
              <a:t/>
            </a:r>
            <a:br>
              <a:rPr lang="pl-PL" sz="4800" b="1" dirty="0" smtClean="0">
                <a:latin typeface="Comic Sans MS" pitchFamily="66" charset="0"/>
              </a:rPr>
            </a:br>
            <a:r>
              <a:rPr lang="pl-PL" sz="4800" b="1" dirty="0" smtClean="0">
                <a:latin typeface="Comic Sans MS" pitchFamily="66" charset="0"/>
              </a:rPr>
              <a:t/>
            </a:r>
            <a:br>
              <a:rPr lang="pl-PL" sz="4800" b="1" dirty="0" smtClean="0">
                <a:latin typeface="Comic Sans MS" pitchFamily="66" charset="0"/>
              </a:rPr>
            </a:br>
            <a:endParaRPr lang="pl-PL" sz="4800" b="1" dirty="0">
              <a:latin typeface="Comic Sans MS" pitchFamily="66" charset="0"/>
            </a:endParaRPr>
          </a:p>
        </p:txBody>
      </p:sp>
      <p:pic>
        <p:nvPicPr>
          <p:cNvPr id="5" name="Obraz 4" descr="D:\Dni Bezpiecznego Internetu prezentacja\DSCF614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3143248"/>
            <a:ext cx="5760720" cy="3243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D:\Dni Bezpiecznego Internetu prezentacja\DSCF614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143116"/>
            <a:ext cx="4214842" cy="3100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/>
          <p:cNvSpPr txBox="1"/>
          <p:nvPr/>
        </p:nvSpPr>
        <p:spPr>
          <a:xfrm>
            <a:off x="214282" y="285728"/>
            <a:ext cx="8786842" cy="1292662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4400" dirty="0" smtClean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pl-PL" sz="3200" b="1" dirty="0" smtClean="0">
                <a:solidFill>
                  <a:schemeClr val="bg1"/>
                </a:solidFill>
                <a:latin typeface="Comic Sans MS" pitchFamily="66" charset="0"/>
              </a:rPr>
              <a:t>Zwycięzcy quizu wiedzy </a:t>
            </a:r>
          </a:p>
          <a:p>
            <a:pPr algn="ctr"/>
            <a:r>
              <a:rPr lang="pl-PL" sz="3200" b="1" dirty="0" smtClean="0">
                <a:solidFill>
                  <a:schemeClr val="bg1"/>
                </a:solidFill>
                <a:latin typeface="Comic Sans MS" pitchFamily="66" charset="0"/>
              </a:rPr>
              <a:t>o bezpiecznym Internecie</a:t>
            </a:r>
            <a:endParaRPr lang="pl-PL" sz="3200" b="1" dirty="0">
              <a:solidFill>
                <a:schemeClr val="bg1"/>
              </a:solidFill>
              <a:latin typeface="Goudy Stout" pitchFamily="18" charset="0"/>
            </a:endParaRPr>
          </a:p>
        </p:txBody>
      </p:sp>
      <p:pic>
        <p:nvPicPr>
          <p:cNvPr id="4" name="Obraz 3" descr="D:\Dni Bezpiecznego Internetu prezentacja\Hejt\DSCF628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806404"/>
            <a:ext cx="8643998" cy="4480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/>
          <p:cNvSpPr txBox="1"/>
          <p:nvPr/>
        </p:nvSpPr>
        <p:spPr>
          <a:xfrm>
            <a:off x="285720" y="285728"/>
            <a:ext cx="8429684" cy="1323439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  <a:latin typeface="Comic Sans MS" pitchFamily="66" charset="0"/>
              </a:rPr>
              <a:t>Plakaty przygotowane przez klasy 0-VI</a:t>
            </a:r>
            <a:endParaRPr lang="pl-PL" sz="40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9" name="Obraz 8" descr="C:\Users\Ewa\Pictures\DBI\Plakaty\DSCF647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714488"/>
            <a:ext cx="8072494" cy="4857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pole tekstowe 3"/>
          <p:cNvSpPr txBox="1"/>
          <p:nvPr/>
        </p:nvSpPr>
        <p:spPr>
          <a:xfrm>
            <a:off x="500034" y="3500438"/>
            <a:ext cx="335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chemeClr val="bg1"/>
                </a:solidFill>
                <a:latin typeface="Cambria" pitchFamily="18" charset="0"/>
              </a:rPr>
              <a:t>Oddziały przedszkolne</a:t>
            </a:r>
            <a:endParaRPr lang="pl-PL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4429124" y="3429000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Cambria" pitchFamily="18" charset="0"/>
              </a:rPr>
              <a:t>Klasa I</a:t>
            </a:r>
            <a:endParaRPr lang="pl-PL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785786" y="5715016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Cambria" pitchFamily="18" charset="0"/>
              </a:rPr>
              <a:t>Klasa  II</a:t>
            </a:r>
            <a:endParaRPr lang="pl-PL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6429388" y="5929330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Cambria" pitchFamily="18" charset="0"/>
              </a:rPr>
              <a:t>Klasa  IV</a:t>
            </a:r>
            <a:endParaRPr lang="pl-PL" b="1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/>
          <p:cNvSpPr txBox="1"/>
          <p:nvPr/>
        </p:nvSpPr>
        <p:spPr>
          <a:xfrm>
            <a:off x="285720" y="285728"/>
            <a:ext cx="8429684" cy="1323439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4000" b="1" dirty="0" smtClean="0">
                <a:solidFill>
                  <a:schemeClr val="bg1"/>
                </a:solidFill>
                <a:latin typeface="Comic Sans MS" pitchFamily="66" charset="0"/>
              </a:rPr>
              <a:t>Plakaty przygotowane przez klasy 0-VI</a:t>
            </a:r>
            <a:endParaRPr lang="pl-PL" sz="40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4" name="Obraz 3" descr="C:\Users\Ewa\Pictures\DBI\Plakaty\DSCF650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1714488"/>
            <a:ext cx="4143404" cy="4899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7"/>
          <p:cNvSpPr txBox="1"/>
          <p:nvPr/>
        </p:nvSpPr>
        <p:spPr>
          <a:xfrm>
            <a:off x="1357290" y="6072206"/>
            <a:ext cx="1357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atin typeface="Cambria" pitchFamily="18" charset="0"/>
              </a:rPr>
              <a:t>Klasa III</a:t>
            </a:r>
            <a:endParaRPr lang="pl-PL" b="1" dirty="0">
              <a:latin typeface="Cambria" pitchFamily="18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1142976" y="5143512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Cambria" pitchFamily="18" charset="0"/>
              </a:rPr>
              <a:t>Klasa  III</a:t>
            </a:r>
            <a:endParaRPr lang="pl-PL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4500562" y="6000768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Cambria" pitchFamily="18" charset="0"/>
              </a:rPr>
              <a:t>Klasa  V</a:t>
            </a:r>
            <a:endParaRPr lang="pl-PL" b="1" dirty="0">
              <a:solidFill>
                <a:schemeClr val="bg1"/>
              </a:solidFill>
              <a:latin typeface="Cambria" pitchFamily="18" charset="0"/>
            </a:endParaRPr>
          </a:p>
        </p:txBody>
      </p:sp>
      <p:pic>
        <p:nvPicPr>
          <p:cNvPr id="12" name="Obraz 11" descr="E:\Bezpieczeństwo\SP Żabiny\Sprawozdanie DBI-zdjęcia\Plakaty\6.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571612"/>
            <a:ext cx="3838575" cy="2611029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 descr="E:\Bezpieczeństwo\SP Żabiny\Sprawozdanie DBI-zdjęcia\Plakaty\3-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3786190"/>
            <a:ext cx="3714776" cy="2792199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pole tekstowe 12"/>
          <p:cNvSpPr txBox="1"/>
          <p:nvPr/>
        </p:nvSpPr>
        <p:spPr>
          <a:xfrm>
            <a:off x="285720" y="3357562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Cambria" pitchFamily="18" charset="0"/>
              </a:rPr>
              <a:t>Klasa  VI</a:t>
            </a:r>
            <a:endParaRPr lang="pl-PL" b="1" dirty="0">
              <a:solidFill>
                <a:schemeClr val="bg1"/>
              </a:solidFill>
              <a:latin typeface="Cambria" pitchFamily="18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1571604" y="6143644"/>
            <a:ext cx="12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solidFill>
                  <a:schemeClr val="bg1"/>
                </a:solidFill>
                <a:latin typeface="Cambria" pitchFamily="18" charset="0"/>
              </a:rPr>
              <a:t>Klasa  III</a:t>
            </a:r>
            <a:endParaRPr lang="pl-PL" b="1" dirty="0">
              <a:solidFill>
                <a:schemeClr val="bg1"/>
              </a:solidFill>
              <a:latin typeface="Cambria" pitchFamily="18" charset="0"/>
            </a:endParaRPr>
          </a:p>
        </p:txBody>
      </p:sp>
    </p:spTree>
  </p:cSld>
  <p:clrMapOvr>
    <a:masterClrMapping/>
  </p:clrMapOvr>
  <p:transition>
    <p:wheel spokes="2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/>
          <p:cNvSpPr txBox="1"/>
          <p:nvPr/>
        </p:nvSpPr>
        <p:spPr>
          <a:xfrm>
            <a:off x="428596" y="285728"/>
            <a:ext cx="8286808" cy="52322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solidFill>
                  <a:schemeClr val="bg1"/>
                </a:solidFill>
                <a:latin typeface="Goudy Stout" pitchFamily="18" charset="0"/>
              </a:rPr>
              <a:t>Konkurs plastyczny</a:t>
            </a:r>
            <a:endParaRPr lang="pl-PL" sz="2800" dirty="0">
              <a:solidFill>
                <a:schemeClr val="bg1"/>
              </a:solidFill>
              <a:latin typeface="Goudy Stout" pitchFamily="18" charset="0"/>
            </a:endParaRPr>
          </a:p>
        </p:txBody>
      </p:sp>
      <p:pic>
        <p:nvPicPr>
          <p:cNvPr id="8" name="Obraz 7" descr="D:\Dni Bezpiecznego Internetu prezentacja\Prace plastyczne\DSCF6445.JPG"/>
          <p:cNvPicPr/>
          <p:nvPr/>
        </p:nvPicPr>
        <p:blipFill>
          <a:blip r:embed="rId2" cstate="print"/>
          <a:srcRect l="5057" t="6117" r="12130" b="3457"/>
          <a:stretch>
            <a:fillRect/>
          </a:stretch>
        </p:blipFill>
        <p:spPr bwMode="auto">
          <a:xfrm>
            <a:off x="285720" y="928670"/>
            <a:ext cx="4643470" cy="293298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az 8" descr="D:\Dni Bezpiecznego Internetu prezentacja\Prace plastyczne\DSCF6446.JPG"/>
          <p:cNvPicPr/>
          <p:nvPr/>
        </p:nvPicPr>
        <p:blipFill>
          <a:blip r:embed="rId3" cstate="print"/>
          <a:srcRect l="9831" t="8511" r="13120"/>
          <a:stretch>
            <a:fillRect/>
          </a:stretch>
        </p:blipFill>
        <p:spPr bwMode="auto">
          <a:xfrm>
            <a:off x="4714876" y="3786190"/>
            <a:ext cx="4219664" cy="2824611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Obraz 10" descr="D:\Dni Bezpiecznego Internetu prezentacja\Prace plastyczne\DSCF6460.JPG"/>
          <p:cNvPicPr/>
          <p:nvPr/>
        </p:nvPicPr>
        <p:blipFill>
          <a:blip r:embed="rId4" cstate="print"/>
          <a:srcRect l="9854" t="8511" r="14468" b="9840"/>
          <a:stretch>
            <a:fillRect/>
          </a:stretch>
        </p:blipFill>
        <p:spPr bwMode="auto">
          <a:xfrm>
            <a:off x="4857752" y="857232"/>
            <a:ext cx="4004741" cy="271464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az 11" descr="C:\Users\Ewa\Pictures\DBI\Prace plastyczne\DSCF6453.jpg"/>
          <p:cNvPicPr/>
          <p:nvPr/>
        </p:nvPicPr>
        <p:blipFill>
          <a:blip r:embed="rId5" cstate="print"/>
          <a:srcRect t="3462" b="4073"/>
          <a:stretch>
            <a:fillRect/>
          </a:stretch>
        </p:blipFill>
        <p:spPr bwMode="auto">
          <a:xfrm>
            <a:off x="214282" y="3857628"/>
            <a:ext cx="4429156" cy="281545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/>
          <p:cNvSpPr txBox="1"/>
          <p:nvPr/>
        </p:nvSpPr>
        <p:spPr>
          <a:xfrm>
            <a:off x="428596" y="285728"/>
            <a:ext cx="8286808" cy="52322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solidFill>
                  <a:schemeClr val="bg1"/>
                </a:solidFill>
                <a:latin typeface="Goudy Stout" pitchFamily="18" charset="0"/>
              </a:rPr>
              <a:t>Konkurs plastyczny</a:t>
            </a:r>
            <a:endParaRPr lang="pl-PL" sz="2800" dirty="0">
              <a:solidFill>
                <a:schemeClr val="bg1"/>
              </a:solidFill>
              <a:latin typeface="Goudy Stout" pitchFamily="18" charset="0"/>
            </a:endParaRPr>
          </a:p>
        </p:txBody>
      </p:sp>
      <p:pic>
        <p:nvPicPr>
          <p:cNvPr id="7" name="Obraz 6" descr="D:\Dni Bezpiecznego Internetu prezentacja\Prace plastyczne\DSCF6464.JPG"/>
          <p:cNvPicPr/>
          <p:nvPr/>
        </p:nvPicPr>
        <p:blipFill>
          <a:blip r:embed="rId2" cstate="print"/>
          <a:srcRect l="6261" r="7879"/>
          <a:stretch>
            <a:fillRect/>
          </a:stretch>
        </p:blipFill>
        <p:spPr bwMode="auto">
          <a:xfrm>
            <a:off x="1214414" y="857232"/>
            <a:ext cx="6786610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az 11" descr="D:\Dni Bezpiecznego Internetu prezentacja\Prace plastyczne\DSCF6465.JPG"/>
          <p:cNvPicPr/>
          <p:nvPr/>
        </p:nvPicPr>
        <p:blipFill>
          <a:blip r:embed="rId3" cstate="print"/>
          <a:srcRect l="6674" r="13420"/>
          <a:stretch>
            <a:fillRect/>
          </a:stretch>
        </p:blipFill>
        <p:spPr bwMode="auto">
          <a:xfrm>
            <a:off x="4643438" y="3500438"/>
            <a:ext cx="4459820" cy="3100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Obraz 12" descr="C:\Users\Ewa\Pictures\DBI\Prace plastyczne\DSCF6442.jpg"/>
          <p:cNvPicPr/>
          <p:nvPr/>
        </p:nvPicPr>
        <p:blipFill>
          <a:blip r:embed="rId4" cstate="print"/>
          <a:srcRect l="13151" t="5053" r="11174"/>
          <a:stretch>
            <a:fillRect/>
          </a:stretch>
        </p:blipFill>
        <p:spPr bwMode="auto">
          <a:xfrm>
            <a:off x="214282" y="3500438"/>
            <a:ext cx="4358724" cy="3079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/>
          <p:cNvSpPr txBox="1"/>
          <p:nvPr/>
        </p:nvSpPr>
        <p:spPr>
          <a:xfrm>
            <a:off x="428596" y="285728"/>
            <a:ext cx="8286808" cy="52322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solidFill>
                  <a:schemeClr val="bg1"/>
                </a:solidFill>
                <a:latin typeface="Goudy Stout" pitchFamily="18" charset="0"/>
              </a:rPr>
              <a:t>Konkurs plastyczny</a:t>
            </a:r>
            <a:endParaRPr lang="pl-PL" sz="2800" dirty="0">
              <a:solidFill>
                <a:schemeClr val="bg1"/>
              </a:solidFill>
              <a:latin typeface="Goudy Stout" pitchFamily="18" charset="0"/>
            </a:endParaRPr>
          </a:p>
        </p:txBody>
      </p:sp>
      <p:pic>
        <p:nvPicPr>
          <p:cNvPr id="5" name="Obraz 4" descr="D:\Dni Bezpiecznego Internetu prezentacja\Prace plastyczne\DSCF645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857232"/>
            <a:ext cx="5500726" cy="324542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 descr="D:\Dni Bezpiecznego Internetu prezentacja\Prace plastyczne\DSCF6458.JPG"/>
          <p:cNvPicPr/>
          <p:nvPr/>
        </p:nvPicPr>
        <p:blipFill>
          <a:blip r:embed="rId3" cstate="print"/>
          <a:srcRect l="7311" t="9574" r="5933"/>
          <a:stretch>
            <a:fillRect/>
          </a:stretch>
        </p:blipFill>
        <p:spPr bwMode="auto">
          <a:xfrm>
            <a:off x="4143372" y="3857628"/>
            <a:ext cx="4643438" cy="2647229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Obraz 10" descr="D:\Dni Bezpiecznego Internetu prezentacja\Prace plastyczne\DSCF6451.JPG"/>
          <p:cNvPicPr/>
          <p:nvPr/>
        </p:nvPicPr>
        <p:blipFill>
          <a:blip r:embed="rId4" cstate="print"/>
          <a:srcRect l="17452" t="14894" r="23751" b="10904"/>
          <a:stretch>
            <a:fillRect/>
          </a:stretch>
        </p:blipFill>
        <p:spPr bwMode="auto">
          <a:xfrm>
            <a:off x="500034" y="4143380"/>
            <a:ext cx="3389546" cy="240677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az 11" descr="C:\Users\Ewa\Pictures\DBI\Prace plastyczne\DSCF6447.jpg"/>
          <p:cNvPicPr/>
          <p:nvPr/>
        </p:nvPicPr>
        <p:blipFill>
          <a:blip r:embed="rId5" cstate="print"/>
          <a:srcRect t="1099"/>
          <a:stretch>
            <a:fillRect/>
          </a:stretch>
        </p:blipFill>
        <p:spPr bwMode="auto">
          <a:xfrm>
            <a:off x="5857884" y="928670"/>
            <a:ext cx="3016698" cy="278608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/>
          <p:cNvSpPr txBox="1"/>
          <p:nvPr/>
        </p:nvSpPr>
        <p:spPr>
          <a:xfrm>
            <a:off x="428596" y="285728"/>
            <a:ext cx="8286808" cy="52322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solidFill>
                  <a:schemeClr val="bg1"/>
                </a:solidFill>
                <a:latin typeface="Goudy Stout" pitchFamily="18" charset="0"/>
              </a:rPr>
              <a:t>Konkurs plastyczny</a:t>
            </a:r>
            <a:endParaRPr lang="pl-PL" sz="2800" dirty="0">
              <a:solidFill>
                <a:schemeClr val="bg1"/>
              </a:solidFill>
              <a:latin typeface="Goudy Stout" pitchFamily="18" charset="0"/>
            </a:endParaRPr>
          </a:p>
        </p:txBody>
      </p:sp>
      <p:pic>
        <p:nvPicPr>
          <p:cNvPr id="6" name="Obraz 5" descr="D:\Dni Bezpiecznego Internetu prezentacja\Prace plastyczne\DSCF6462.JPG"/>
          <p:cNvPicPr/>
          <p:nvPr/>
        </p:nvPicPr>
        <p:blipFill>
          <a:blip r:embed="rId2" cstate="print"/>
          <a:srcRect l="10458" r="7730"/>
          <a:stretch>
            <a:fillRect/>
          </a:stretch>
        </p:blipFill>
        <p:spPr bwMode="auto">
          <a:xfrm>
            <a:off x="214283" y="1000108"/>
            <a:ext cx="4286280" cy="285752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az 8" descr="C:\Users\Ewa\Pictures\DBI\Prace plastyczne\DSCF643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000109"/>
            <a:ext cx="4143404" cy="400052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az 7" descr="D:\Dni Bezpiecznego Internetu prezentacja\Prace plastyczne\DSCF6463.JPG"/>
          <p:cNvPicPr/>
          <p:nvPr/>
        </p:nvPicPr>
        <p:blipFill>
          <a:blip r:embed="rId4" cstate="print"/>
          <a:srcRect l="1767" r="9227"/>
          <a:stretch>
            <a:fillRect/>
          </a:stretch>
        </p:blipFill>
        <p:spPr bwMode="auto">
          <a:xfrm>
            <a:off x="642910" y="3714752"/>
            <a:ext cx="5124091" cy="281492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/>
          <p:cNvSpPr txBox="1"/>
          <p:nvPr/>
        </p:nvSpPr>
        <p:spPr>
          <a:xfrm>
            <a:off x="428596" y="285728"/>
            <a:ext cx="8286808" cy="52322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solidFill>
                  <a:schemeClr val="bg1"/>
                </a:solidFill>
                <a:latin typeface="Goudy Stout" pitchFamily="18" charset="0"/>
              </a:rPr>
              <a:t>Konkurs plastyczny</a:t>
            </a:r>
            <a:endParaRPr lang="pl-PL" sz="2800" dirty="0">
              <a:solidFill>
                <a:schemeClr val="bg1"/>
              </a:solidFill>
              <a:latin typeface="Goudy Stout" pitchFamily="18" charset="0"/>
            </a:endParaRPr>
          </a:p>
        </p:txBody>
      </p:sp>
      <p:pic>
        <p:nvPicPr>
          <p:cNvPr id="5" name="Obraz 4" descr="D:\Dni Bezpiecznego Internetu prezentacja\Prace plastyczne\DSCF6467.JPG"/>
          <p:cNvPicPr/>
          <p:nvPr/>
        </p:nvPicPr>
        <p:blipFill>
          <a:blip r:embed="rId2" cstate="print"/>
          <a:srcRect l="14353" r="8029"/>
          <a:stretch>
            <a:fillRect/>
          </a:stretch>
        </p:blipFill>
        <p:spPr bwMode="auto">
          <a:xfrm>
            <a:off x="428596" y="928670"/>
            <a:ext cx="4468483" cy="324353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 descr="C:\Users\Ewa\Pictures\DBI\Prace plastyczne\DSCF6433.jpg"/>
          <p:cNvPicPr/>
          <p:nvPr/>
        </p:nvPicPr>
        <p:blipFill>
          <a:blip r:embed="rId3" cstate="print"/>
          <a:srcRect l="1916" t="4247"/>
          <a:stretch>
            <a:fillRect/>
          </a:stretch>
        </p:blipFill>
        <p:spPr bwMode="auto">
          <a:xfrm>
            <a:off x="714348" y="3929066"/>
            <a:ext cx="3929090" cy="2707066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az 8" descr="C:\Users\Ewa\Pictures\DBI\Prace plastyczne\DSCF6438.jpg"/>
          <p:cNvPicPr/>
          <p:nvPr/>
        </p:nvPicPr>
        <p:blipFill>
          <a:blip r:embed="rId4" cstate="print"/>
          <a:srcRect l="1167" t="7340" r="4642" b="2661"/>
          <a:stretch>
            <a:fillRect/>
          </a:stretch>
        </p:blipFill>
        <p:spPr bwMode="auto">
          <a:xfrm>
            <a:off x="4929222" y="1285860"/>
            <a:ext cx="4000496" cy="492922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/>
          <p:cNvSpPr txBox="1"/>
          <p:nvPr/>
        </p:nvSpPr>
        <p:spPr>
          <a:xfrm>
            <a:off x="428596" y="285728"/>
            <a:ext cx="8286808" cy="52322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solidFill>
                  <a:schemeClr val="bg1"/>
                </a:solidFill>
                <a:latin typeface="Goudy Stout" pitchFamily="18" charset="0"/>
              </a:rPr>
              <a:t>Konkurs plastyczny</a:t>
            </a:r>
            <a:endParaRPr lang="pl-PL" sz="2800" dirty="0">
              <a:solidFill>
                <a:schemeClr val="bg1"/>
              </a:solidFill>
              <a:latin typeface="Goudy Stout" pitchFamily="18" charset="0"/>
            </a:endParaRPr>
          </a:p>
        </p:txBody>
      </p:sp>
      <p:pic>
        <p:nvPicPr>
          <p:cNvPr id="4" name="Obraz 3" descr="D:\Dni Bezpiecznego Internetu prezentacja\Prace plastyczne\DSCF6472.JPG"/>
          <p:cNvPicPr/>
          <p:nvPr/>
        </p:nvPicPr>
        <p:blipFill>
          <a:blip r:embed="rId2" cstate="print"/>
          <a:srcRect l="13643" r="13935"/>
          <a:stretch>
            <a:fillRect/>
          </a:stretch>
        </p:blipFill>
        <p:spPr bwMode="auto">
          <a:xfrm rot="16200000">
            <a:off x="3393273" y="1035827"/>
            <a:ext cx="5500726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 descr="C:\Users\Ewa\Pictures\DBI\Prace plastyczne\DSCF6443.jpg"/>
          <p:cNvPicPr/>
          <p:nvPr/>
        </p:nvPicPr>
        <p:blipFill>
          <a:blip r:embed="rId3" cstate="print"/>
          <a:srcRect l="5329" t="3175"/>
          <a:stretch>
            <a:fillRect/>
          </a:stretch>
        </p:blipFill>
        <p:spPr bwMode="auto">
          <a:xfrm>
            <a:off x="285720" y="928670"/>
            <a:ext cx="4214842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/>
          <p:cNvSpPr txBox="1"/>
          <p:nvPr/>
        </p:nvSpPr>
        <p:spPr>
          <a:xfrm>
            <a:off x="428596" y="285728"/>
            <a:ext cx="8286808" cy="523220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2800" dirty="0" smtClean="0">
                <a:solidFill>
                  <a:schemeClr val="bg1"/>
                </a:solidFill>
                <a:latin typeface="Goudy Stout" pitchFamily="18" charset="0"/>
              </a:rPr>
              <a:t>Konkurs plastyczny</a:t>
            </a:r>
            <a:endParaRPr lang="pl-PL" sz="2800" dirty="0">
              <a:solidFill>
                <a:schemeClr val="bg1"/>
              </a:solidFill>
              <a:latin typeface="Goudy Stout" pitchFamily="18" charset="0"/>
            </a:endParaRPr>
          </a:p>
        </p:txBody>
      </p:sp>
      <p:pic>
        <p:nvPicPr>
          <p:cNvPr id="4" name="Obraz 3" descr="D:\Dni Bezpiecznego Internetu prezentacja\Prace plastyczne\DSCF6472.JPG"/>
          <p:cNvPicPr/>
          <p:nvPr/>
        </p:nvPicPr>
        <p:blipFill>
          <a:blip r:embed="rId2" cstate="print"/>
          <a:srcRect l="13643" r="13935"/>
          <a:stretch>
            <a:fillRect/>
          </a:stretch>
        </p:blipFill>
        <p:spPr bwMode="auto">
          <a:xfrm rot="16200000">
            <a:off x="321439" y="1035827"/>
            <a:ext cx="5500726" cy="528641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C:\Users\Ewa\Pictures\DBI\Prace plastyczne\DSCF6440.jpg"/>
          <p:cNvPicPr/>
          <p:nvPr/>
        </p:nvPicPr>
        <p:blipFill>
          <a:blip r:embed="rId3" cstate="print"/>
          <a:srcRect l="1167" t="28270" r="3024"/>
          <a:stretch>
            <a:fillRect/>
          </a:stretch>
        </p:blipFill>
        <p:spPr bwMode="auto">
          <a:xfrm>
            <a:off x="5500694" y="928670"/>
            <a:ext cx="3478248" cy="550072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71438" y="214290"/>
            <a:ext cx="8929718" cy="1285884"/>
          </a:xfrm>
          <a:solidFill>
            <a:srgbClr val="FFFFE5"/>
          </a:solidFill>
        </p:spPr>
        <p:txBody>
          <a:bodyPr>
            <a:normAutofit fontScale="90000"/>
          </a:bodyPr>
          <a:lstStyle/>
          <a:p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sz="3300" b="1" dirty="0" smtClean="0">
                <a:solidFill>
                  <a:srgbClr val="000099"/>
                </a:solidFill>
                <a:latin typeface="Comic Sans MS" pitchFamily="66" charset="0"/>
              </a:rPr>
              <a:t>W prezentacji omówiono korzyści i zagrożenia </a:t>
            </a:r>
            <a:r>
              <a:rPr lang="pl-PL" sz="3300" b="1" dirty="0">
                <a:solidFill>
                  <a:srgbClr val="000099"/>
                </a:solidFill>
                <a:latin typeface="Comic Sans MS" pitchFamily="66" charset="0"/>
              </a:rPr>
              <a:t>korzystania z komputera i </a:t>
            </a:r>
            <a:r>
              <a:rPr lang="pl-PL" sz="3300" b="1" dirty="0" smtClean="0">
                <a:solidFill>
                  <a:srgbClr val="000099"/>
                </a:solidFill>
                <a:latin typeface="Comic Sans MS" pitchFamily="66" charset="0"/>
              </a:rPr>
              <a:t>Internetu.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10" name="Symbol zastępczy zawartości 9" descr="D:\Dni Bezpiecznego Internetu prezentacja\DSCF6146.JPG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571612"/>
            <a:ext cx="5043488" cy="284166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Obraz 10" descr="D:\Dni Bezpiecznego Internetu prezentacja\DSCF616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0" y="3714752"/>
            <a:ext cx="5760720" cy="2886161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12775" y="1500174"/>
            <a:ext cx="4631225" cy="2606082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cover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ole tekstowe 9"/>
          <p:cNvSpPr txBox="1"/>
          <p:nvPr/>
        </p:nvSpPr>
        <p:spPr>
          <a:xfrm>
            <a:off x="928662" y="285728"/>
            <a:ext cx="7143800" cy="769441"/>
          </a:xfrm>
          <a:prstGeom prst="rect">
            <a:avLst/>
          </a:prstGeom>
          <a:solidFill>
            <a:srgbClr val="0000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 smtClean="0">
                <a:solidFill>
                  <a:schemeClr val="bg1"/>
                </a:solidFill>
                <a:latin typeface="Comic Sans MS" pitchFamily="66" charset="0"/>
              </a:rPr>
              <a:t>„Mówiąca ściana”</a:t>
            </a:r>
            <a:endParaRPr lang="pl-PL" sz="4400" b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pic>
        <p:nvPicPr>
          <p:cNvPr id="8" name="Obraz 7" descr="C:\Users\A\Desktop\zdjęcia\DSCF6541.JPG"/>
          <p:cNvPicPr/>
          <p:nvPr/>
        </p:nvPicPr>
        <p:blipFill>
          <a:blip r:embed="rId2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 t="9308" r="13926" b="5319"/>
          <a:stretch>
            <a:fillRect/>
          </a:stretch>
        </p:blipFill>
        <p:spPr bwMode="auto">
          <a:xfrm>
            <a:off x="642910" y="2500306"/>
            <a:ext cx="7858180" cy="4000528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pole tekstowe 8"/>
          <p:cNvSpPr txBox="1"/>
          <p:nvPr/>
        </p:nvSpPr>
        <p:spPr>
          <a:xfrm>
            <a:off x="285720" y="1142984"/>
            <a:ext cx="8643998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2400" dirty="0" smtClean="0">
                <a:latin typeface="Cambria" pitchFamily="18" charset="0"/>
              </a:rPr>
              <a:t>Uczniowie na „mówiącej ścianie”: „Wiesz, jak surfować po Internecie? Przekaż dalej! i „Korzyści jakie daje nam Internet”  zapisywali swoje uwagi, opinie, porady. </a:t>
            </a:r>
            <a:endParaRPr lang="pl-PL" sz="2400" dirty="0">
              <a:latin typeface="Cambria" pitchFamily="18" charset="0"/>
            </a:endParaRP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WordArt 2"/>
          <p:cNvSpPr>
            <a:spLocks noChangeArrowheads="1" noChangeShapeType="1" noTextEdit="1"/>
          </p:cNvSpPr>
          <p:nvPr/>
        </p:nvSpPr>
        <p:spPr bwMode="auto">
          <a:xfrm>
            <a:off x="285720" y="171450"/>
            <a:ext cx="8572560" cy="892175"/>
          </a:xfrm>
          <a:prstGeom prst="rect">
            <a:avLst/>
          </a:prstGeom>
          <a:solidFill>
            <a:srgbClr val="FFFFCC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pl-PL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Harrington"/>
              </a:rPr>
              <a:t>Apel „</a:t>
            </a:r>
            <a:r>
              <a:rPr lang="pl-PL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Harrington"/>
              </a:rPr>
              <a:t>R</a:t>
            </a:r>
            <a:r>
              <a:rPr lang="pl-PL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Harrington"/>
              </a:rPr>
              <a:t>azem zmieniamy </a:t>
            </a:r>
          </a:p>
          <a:p>
            <a:pPr algn="ctr" rtl="0"/>
            <a:r>
              <a:rPr lang="pl-PL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Harrington"/>
              </a:rPr>
              <a:t>Internet na lepsze”</a:t>
            </a:r>
            <a:endParaRPr lang="pl-PL" sz="3600" b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/>
              <a:latin typeface="Harrington"/>
            </a:endParaRPr>
          </a:p>
        </p:txBody>
      </p:sp>
      <p:sp>
        <p:nvSpPr>
          <p:cNvPr id="44036" name="Rectangle 4"/>
          <p:cNvSpPr>
            <a:spLocks noGrp="1" noChangeArrowheads="1"/>
          </p:cNvSpPr>
          <p:nvPr>
            <p:ph sz="half" idx="1"/>
          </p:nvPr>
        </p:nvSpPr>
        <p:spPr bwMode="auto">
          <a:xfrm>
            <a:off x="428596" y="1142984"/>
            <a:ext cx="8072494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pl-PL" b="1" dirty="0" smtClean="0">
                <a:solidFill>
                  <a:schemeClr val="bg1"/>
                </a:solidFill>
                <a:latin typeface="Cambria" pitchFamily="18" charset="0"/>
              </a:rPr>
              <a:t>W czasie apelu uczniowie opowiedzieli o historii Dnia Bezpiecznego Internetu oraz zaprezentowali przedstawienie teatralne.</a:t>
            </a:r>
            <a:endParaRPr lang="pl-PL" dirty="0">
              <a:solidFill>
                <a:schemeClr val="bg1"/>
              </a:solidFill>
              <a:latin typeface="Cambria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Obraz 4" descr="D:\Dni Bezpiecznego Internetu prezentacja\DSCF641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2643182"/>
            <a:ext cx="7715304" cy="3857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D:\Dni Bezpiecznego Internetu prezentacja\DSCF641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26" y="1285860"/>
            <a:ext cx="5214974" cy="3102551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4" name="WordArt 2"/>
          <p:cNvSpPr>
            <a:spLocks noChangeArrowheads="1" noChangeShapeType="1" noTextEdit="1"/>
          </p:cNvSpPr>
          <p:nvPr/>
        </p:nvSpPr>
        <p:spPr bwMode="auto">
          <a:xfrm>
            <a:off x="285720" y="171450"/>
            <a:ext cx="8501122" cy="892175"/>
          </a:xfrm>
          <a:prstGeom prst="rect">
            <a:avLst/>
          </a:prstGeom>
          <a:solidFill>
            <a:srgbClr val="FFFFCC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pl-PL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Harrington"/>
              </a:rPr>
              <a:t>Formy cyberprzemocy</a:t>
            </a:r>
            <a:endParaRPr lang="pl-PL" sz="3600" b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/>
              <a:latin typeface="Harrington"/>
            </a:endParaRPr>
          </a:p>
        </p:txBody>
      </p:sp>
      <p:pic>
        <p:nvPicPr>
          <p:cNvPr id="7" name="Obraz 6" descr="D:\Dni Bezpiecznego Internetu prezentacja\DSCF64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3786190"/>
            <a:ext cx="5546406" cy="2888237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D:\Dni Bezpiecznego Internetu prezentacja\DSCF641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214422"/>
            <a:ext cx="5500726" cy="3143272"/>
          </a:xfrm>
          <a:prstGeom prst="flowChartDelay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WordArt 2"/>
          <p:cNvSpPr>
            <a:spLocks noChangeArrowheads="1" noChangeShapeType="1" noTextEdit="1"/>
          </p:cNvSpPr>
          <p:nvPr/>
        </p:nvSpPr>
        <p:spPr bwMode="auto">
          <a:xfrm>
            <a:off x="285720" y="171450"/>
            <a:ext cx="8572560" cy="892175"/>
          </a:xfrm>
          <a:prstGeom prst="rect">
            <a:avLst/>
          </a:prstGeom>
          <a:solidFill>
            <a:srgbClr val="FFFFCC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pl-PL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Harrington"/>
              </a:rPr>
              <a:t>Apel „</a:t>
            </a:r>
            <a:r>
              <a:rPr lang="pl-PL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Harrington"/>
              </a:rPr>
              <a:t>R</a:t>
            </a:r>
            <a:r>
              <a:rPr lang="pl-PL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Harrington"/>
              </a:rPr>
              <a:t>azem zmieniamy </a:t>
            </a:r>
          </a:p>
          <a:p>
            <a:pPr algn="ctr" rtl="0"/>
            <a:r>
              <a:rPr lang="pl-PL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Harrington"/>
              </a:rPr>
              <a:t>Internet na lepsze”</a:t>
            </a:r>
            <a:endParaRPr lang="pl-PL" sz="3600" b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/>
              <a:latin typeface="Harrington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6357950" y="4572008"/>
            <a:ext cx="2357454" cy="2031325"/>
          </a:xfrm>
          <a:prstGeom prst="rect">
            <a:avLst/>
          </a:prstGeom>
          <a:solidFill>
            <a:srgbClr val="FFFFE5"/>
          </a:solidFill>
        </p:spPr>
        <p:txBody>
          <a:bodyPr wrap="square" rtlCol="0">
            <a:spAutoFit/>
          </a:bodyPr>
          <a:lstStyle/>
          <a:p>
            <a:r>
              <a:rPr lang="pl-PL" b="1" dirty="0" smtClean="0">
                <a:latin typeface="Cambria" pitchFamily="18" charset="0"/>
              </a:rPr>
              <a:t>Dzieci z klas I-III opowiedziały o korzyściach jakie daje ludziom komputer , zaśpiewały piosenkę „Pan komputer”.</a:t>
            </a:r>
            <a:endParaRPr lang="pl-PL" b="1" dirty="0">
              <a:latin typeface="Cambria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WordArt 2"/>
          <p:cNvSpPr>
            <a:spLocks noChangeArrowheads="1" noChangeShapeType="1" noTextEdit="1"/>
          </p:cNvSpPr>
          <p:nvPr/>
        </p:nvSpPr>
        <p:spPr bwMode="auto">
          <a:xfrm>
            <a:off x="285720" y="171450"/>
            <a:ext cx="8501122" cy="892175"/>
          </a:xfrm>
          <a:prstGeom prst="rect">
            <a:avLst/>
          </a:prstGeom>
          <a:solidFill>
            <a:srgbClr val="FFFFCC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pl-PL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Harrington"/>
              </a:rPr>
              <a:t>Formy cyberprzemocy</a:t>
            </a:r>
            <a:endParaRPr lang="pl-PL" sz="3600" b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/>
              <a:latin typeface="Harrington"/>
            </a:endParaRPr>
          </a:p>
        </p:txBody>
      </p:sp>
      <p:pic>
        <p:nvPicPr>
          <p:cNvPr id="9" name="Obraz 8" descr="D:\Dni Bezpiecznego Internetu prezentacja\Inscenizacja\DSCF639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285860"/>
            <a:ext cx="5760720" cy="3245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az 9" descr="D:\Dni Bezpiecznego Internetu prezentacja\Inscenizacja\DSCF639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86050" y="3286124"/>
            <a:ext cx="5760720" cy="3245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WordArt 2"/>
          <p:cNvSpPr>
            <a:spLocks noChangeArrowheads="1" noChangeShapeType="1" noTextEdit="1"/>
          </p:cNvSpPr>
          <p:nvPr/>
        </p:nvSpPr>
        <p:spPr bwMode="auto">
          <a:xfrm>
            <a:off x="285720" y="171450"/>
            <a:ext cx="8572560" cy="892175"/>
          </a:xfrm>
          <a:prstGeom prst="rect">
            <a:avLst/>
          </a:prstGeom>
          <a:solidFill>
            <a:srgbClr val="FFFFCC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pl-PL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Harrington"/>
              </a:rPr>
              <a:t>Apel „</a:t>
            </a:r>
            <a:r>
              <a:rPr lang="pl-PL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Harrington"/>
              </a:rPr>
              <a:t>R</a:t>
            </a:r>
            <a:r>
              <a:rPr lang="pl-PL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Harrington"/>
              </a:rPr>
              <a:t>azem zmieniamy </a:t>
            </a:r>
          </a:p>
          <a:p>
            <a:pPr algn="ctr" rtl="0"/>
            <a:r>
              <a:rPr lang="pl-PL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Harrington"/>
              </a:rPr>
              <a:t>Internet na lepsze”</a:t>
            </a:r>
            <a:endParaRPr lang="pl-PL" sz="3600" b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/>
              <a:latin typeface="Harrington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6286512" y="1285860"/>
            <a:ext cx="25003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>
                <a:latin typeface="Cambria" pitchFamily="18" charset="0"/>
              </a:rPr>
              <a:t>Bohaterowie tych scen to SPAM, WIRUS, UZALEŻNIENIE I OSZUST.</a:t>
            </a:r>
            <a:endParaRPr lang="pl-PL" b="1" dirty="0">
              <a:latin typeface="Cambria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3399FF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WordArt 2"/>
          <p:cNvSpPr>
            <a:spLocks noChangeArrowheads="1" noChangeShapeType="1" noTextEdit="1"/>
          </p:cNvSpPr>
          <p:nvPr/>
        </p:nvSpPr>
        <p:spPr bwMode="auto">
          <a:xfrm>
            <a:off x="285720" y="171450"/>
            <a:ext cx="8501122" cy="892175"/>
          </a:xfrm>
          <a:prstGeom prst="rect">
            <a:avLst/>
          </a:prstGeom>
          <a:solidFill>
            <a:srgbClr val="FFFFCC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pl-PL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Harrington"/>
              </a:rPr>
              <a:t>Formy cyberprzemocy</a:t>
            </a:r>
            <a:endParaRPr lang="pl-PL" sz="3600" b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/>
              <a:latin typeface="Harrington"/>
            </a:endParaRPr>
          </a:p>
        </p:txBody>
      </p:sp>
      <p:sp>
        <p:nvSpPr>
          <p:cNvPr id="9" name="WordArt 2"/>
          <p:cNvSpPr>
            <a:spLocks noChangeArrowheads="1" noChangeShapeType="1" noTextEdit="1"/>
          </p:cNvSpPr>
          <p:nvPr/>
        </p:nvSpPr>
        <p:spPr bwMode="auto">
          <a:xfrm>
            <a:off x="285720" y="171450"/>
            <a:ext cx="8572560" cy="892175"/>
          </a:xfrm>
          <a:prstGeom prst="rect">
            <a:avLst/>
          </a:prstGeom>
          <a:solidFill>
            <a:srgbClr val="FFFFCC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pl-PL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Harrington"/>
              </a:rPr>
              <a:t>Apel „</a:t>
            </a:r>
            <a:r>
              <a:rPr lang="pl-PL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Harrington"/>
              </a:rPr>
              <a:t>R</a:t>
            </a:r>
            <a:r>
              <a:rPr lang="pl-PL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Harrington"/>
              </a:rPr>
              <a:t>azem zmieniamy </a:t>
            </a:r>
          </a:p>
          <a:p>
            <a:pPr algn="ctr" rtl="0"/>
            <a:r>
              <a:rPr lang="pl-PL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Harrington"/>
              </a:rPr>
              <a:t>Internet na lepsze”</a:t>
            </a:r>
            <a:endParaRPr lang="pl-PL" sz="3600" b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/>
              <a:latin typeface="Harrington"/>
            </a:endParaRPr>
          </a:p>
        </p:txBody>
      </p:sp>
      <p:pic>
        <p:nvPicPr>
          <p:cNvPr id="10" name="Obraz 9" descr="Zdjęcie użytkownika Szkoła Podstawowa im. Polskich Mistrzów Olimpijskich w Żabinach.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48" y="2786058"/>
            <a:ext cx="4071966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Obraz 10" descr="Zdjęcie użytkownika Szkoła Podstawowa im. Polskich Mistrzów Olimpijskich w Żabinach.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3857628"/>
            <a:ext cx="407196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az 11" descr="Zdjęcie użytkownika Szkoła Podstawowa im. Polskich Mistrzów Olimpijskich w Żabinach."/>
          <p:cNvPicPr/>
          <p:nvPr/>
        </p:nvPicPr>
        <p:blipFill>
          <a:blip r:embed="rId4" cstate="print"/>
          <a:srcRect r="17669"/>
          <a:stretch>
            <a:fillRect/>
          </a:stretch>
        </p:blipFill>
        <p:spPr bwMode="auto">
          <a:xfrm>
            <a:off x="428596" y="1214422"/>
            <a:ext cx="3571900" cy="2357454"/>
          </a:xfrm>
          <a:prstGeom prst="rect">
            <a:avLst/>
          </a:prstGeom>
          <a:solidFill>
            <a:srgbClr val="FFFFE5"/>
          </a:solidFill>
          <a:ln w="9525">
            <a:noFill/>
            <a:miter lim="800000"/>
            <a:headEnd/>
            <a:tailEnd/>
          </a:ln>
        </p:spPr>
      </p:pic>
      <p:sp>
        <p:nvSpPr>
          <p:cNvPr id="13" name="pole tekstowe 12"/>
          <p:cNvSpPr txBox="1"/>
          <p:nvPr/>
        </p:nvSpPr>
        <p:spPr>
          <a:xfrm>
            <a:off x="4071934" y="1285860"/>
            <a:ext cx="4429156" cy="1477328"/>
          </a:xfrm>
          <a:prstGeom prst="rect">
            <a:avLst/>
          </a:prstGeom>
          <a:solidFill>
            <a:srgbClr val="FFFFE5"/>
          </a:solidFill>
        </p:spPr>
        <p:txBody>
          <a:bodyPr wrap="square" rtlCol="0">
            <a:spAutoFit/>
          </a:bodyPr>
          <a:lstStyle/>
          <a:p>
            <a:r>
              <a:rPr lang="pl-PL" b="1" dirty="0" smtClean="0">
                <a:latin typeface="Cambria" pitchFamily="18" charset="0"/>
              </a:rPr>
              <a:t>Bohaterka przedstawienia rezygnuje z zajęć sportowych, spotkań z koleżankami, nie pomaga rodzicom, natomiast cały wolny czas spędza przed komputerem.</a:t>
            </a:r>
            <a:endParaRPr lang="pl-PL" b="1" dirty="0">
              <a:latin typeface="Cambria" pitchFamily="18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4357686" y="5214950"/>
            <a:ext cx="4071966" cy="1477328"/>
          </a:xfrm>
          <a:prstGeom prst="rect">
            <a:avLst/>
          </a:prstGeom>
          <a:solidFill>
            <a:srgbClr val="FFFFE5"/>
          </a:solidFill>
        </p:spPr>
        <p:txBody>
          <a:bodyPr wrap="square" rtlCol="0">
            <a:spAutoFit/>
          </a:bodyPr>
          <a:lstStyle/>
          <a:p>
            <a:r>
              <a:rPr lang="pl-PL" b="1" dirty="0" smtClean="0">
                <a:latin typeface="Cambria" pitchFamily="18" charset="0"/>
              </a:rPr>
              <a:t>W nocy ma koszmarny sen. Śnią się jej WIRUSY, SPAM, OSZUST, UZALEŻNIENIE. Po rozmowie z rodzicami, postanawia poprawę i koszmary znikają. </a:t>
            </a:r>
            <a:endParaRPr lang="pl-PL" b="1" dirty="0">
              <a:latin typeface="Cambria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WordArt 2"/>
          <p:cNvSpPr>
            <a:spLocks noChangeArrowheads="1" noChangeShapeType="1" noTextEdit="1"/>
          </p:cNvSpPr>
          <p:nvPr/>
        </p:nvSpPr>
        <p:spPr bwMode="auto">
          <a:xfrm>
            <a:off x="285720" y="171450"/>
            <a:ext cx="8501122" cy="892175"/>
          </a:xfrm>
          <a:prstGeom prst="rect">
            <a:avLst/>
          </a:prstGeom>
          <a:solidFill>
            <a:srgbClr val="FFFFCC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pl-PL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Harrington"/>
              </a:rPr>
              <a:t>Formy cyberprzemocy</a:t>
            </a:r>
            <a:endParaRPr lang="pl-PL" sz="3600" b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/>
              <a:latin typeface="Harrington"/>
            </a:endParaRPr>
          </a:p>
        </p:txBody>
      </p:sp>
      <p:sp>
        <p:nvSpPr>
          <p:cNvPr id="9" name="WordArt 2"/>
          <p:cNvSpPr>
            <a:spLocks noChangeArrowheads="1" noChangeShapeType="1" noTextEdit="1"/>
          </p:cNvSpPr>
          <p:nvPr/>
        </p:nvSpPr>
        <p:spPr bwMode="auto">
          <a:xfrm>
            <a:off x="285720" y="171450"/>
            <a:ext cx="8572560" cy="892175"/>
          </a:xfrm>
          <a:prstGeom prst="rect">
            <a:avLst/>
          </a:prstGeom>
          <a:solidFill>
            <a:srgbClr val="FFFFCC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pl-PL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Harrington"/>
              </a:rPr>
              <a:t>Apel „</a:t>
            </a:r>
            <a:r>
              <a:rPr lang="pl-PL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Harrington"/>
              </a:rPr>
              <a:t>R</a:t>
            </a:r>
            <a:r>
              <a:rPr lang="pl-PL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Harrington"/>
              </a:rPr>
              <a:t>azem zmieniamy </a:t>
            </a:r>
          </a:p>
          <a:p>
            <a:pPr algn="ctr" rtl="0"/>
            <a:r>
              <a:rPr lang="pl-PL" sz="3600" b="1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latin typeface="Harrington"/>
              </a:rPr>
              <a:t>Internet na lepsze”</a:t>
            </a:r>
            <a:endParaRPr lang="pl-PL" sz="3600" b="1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/>
              <a:latin typeface="Harrington"/>
            </a:endParaRPr>
          </a:p>
        </p:txBody>
      </p:sp>
      <p:sp>
        <p:nvSpPr>
          <p:cNvPr id="13" name="pole tekstowe 12"/>
          <p:cNvSpPr txBox="1"/>
          <p:nvPr/>
        </p:nvSpPr>
        <p:spPr>
          <a:xfrm>
            <a:off x="4071934" y="1285860"/>
            <a:ext cx="4429156" cy="923330"/>
          </a:xfrm>
          <a:prstGeom prst="rect">
            <a:avLst/>
          </a:prstGeom>
          <a:solidFill>
            <a:srgbClr val="FFFFE5"/>
          </a:solidFill>
        </p:spPr>
        <p:txBody>
          <a:bodyPr wrap="square" rtlCol="0">
            <a:spAutoFit/>
          </a:bodyPr>
          <a:lstStyle/>
          <a:p>
            <a:r>
              <a:rPr lang="pl-PL" b="1" dirty="0" smtClean="0">
                <a:latin typeface="Cambria" pitchFamily="18" charset="0"/>
              </a:rPr>
              <a:t>Dziewczęta z klasy IV śpiewają, że komputer może  pomagać poznawać świat. </a:t>
            </a:r>
            <a:endParaRPr lang="pl-PL" b="1" dirty="0">
              <a:latin typeface="Cambria" pitchFamily="18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6000760" y="5214950"/>
            <a:ext cx="2928958" cy="1200329"/>
          </a:xfrm>
          <a:prstGeom prst="rect">
            <a:avLst/>
          </a:prstGeom>
          <a:solidFill>
            <a:srgbClr val="FFFFE5"/>
          </a:solidFill>
        </p:spPr>
        <p:txBody>
          <a:bodyPr wrap="square" rtlCol="0">
            <a:spAutoFit/>
          </a:bodyPr>
          <a:lstStyle/>
          <a:p>
            <a:r>
              <a:rPr lang="pl-PL" b="1" dirty="0" smtClean="0">
                <a:latin typeface="Cambria" pitchFamily="18" charset="0"/>
              </a:rPr>
              <a:t>Na zakończenie apelu rozmowa, o tym czego uczniowie dowiedzieli oglądając inscenizację.</a:t>
            </a:r>
            <a:endParaRPr lang="pl-PL" b="1" dirty="0">
              <a:latin typeface="Cambria" pitchFamily="18" charset="0"/>
            </a:endParaRPr>
          </a:p>
        </p:txBody>
      </p:sp>
      <p:pic>
        <p:nvPicPr>
          <p:cNvPr id="15" name="Obraz 14" descr="E:\inscenizacja\DSCF6408 007_0001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1214422"/>
            <a:ext cx="3786214" cy="2428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Obraz 15" descr="E:\inscenizacja\DSCF6431 002_0001.jpg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3214686"/>
            <a:ext cx="5760720" cy="3242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Obraz 16" descr="E:\inscenizacja\DSCF6431 015_0001.jpg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929190" y="2285992"/>
            <a:ext cx="3929090" cy="23574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solidFill>
            <a:srgbClr val="FFFFE5"/>
          </a:solidFill>
        </p:spPr>
        <p:txBody>
          <a:bodyPr>
            <a:noAutofit/>
          </a:bodyPr>
          <a:lstStyle/>
          <a:p>
            <a:r>
              <a:rPr lang="pl-PL" sz="3600" b="1" dirty="0" smtClean="0">
                <a:latin typeface="Comic Sans MS" pitchFamily="66" charset="0"/>
              </a:rPr>
              <a:t>Transparenty z hasłami na temat bezpieczeństwa w Internecie</a:t>
            </a:r>
            <a:endParaRPr lang="pl-PL" sz="3600" b="1" dirty="0">
              <a:latin typeface="Comic Sans MS" pitchFamily="66" charset="0"/>
            </a:endParaRPr>
          </a:p>
        </p:txBody>
      </p:sp>
      <p:sp>
        <p:nvSpPr>
          <p:cNvPr id="7" name="pole tekstowe 6"/>
          <p:cNvSpPr txBox="1"/>
          <p:nvPr/>
        </p:nvSpPr>
        <p:spPr>
          <a:xfrm>
            <a:off x="357158" y="1571612"/>
            <a:ext cx="8286808" cy="646331"/>
          </a:xfrm>
          <a:prstGeom prst="rect">
            <a:avLst/>
          </a:prstGeom>
          <a:solidFill>
            <a:srgbClr val="FEF4EC"/>
          </a:solidFill>
        </p:spPr>
        <p:txBody>
          <a:bodyPr wrap="square" rtlCol="0">
            <a:spAutoFit/>
          </a:bodyPr>
          <a:lstStyle/>
          <a:p>
            <a:r>
              <a:rPr lang="pl-PL" b="1" dirty="0" smtClean="0">
                <a:latin typeface="Cambria" pitchFamily="18" charset="0"/>
              </a:rPr>
              <a:t>Na zakończenie apelu  każda klasa zaprezentowała transparent z hasłem promującym zasady bezpiecznego korzystania z komputera i Internetu.  </a:t>
            </a:r>
            <a:endParaRPr lang="pl-PL" b="1" dirty="0">
              <a:latin typeface="Cambria" pitchFamily="18" charset="0"/>
            </a:endParaRPr>
          </a:p>
        </p:txBody>
      </p:sp>
      <p:pic>
        <p:nvPicPr>
          <p:cNvPr id="8" name="Obraz 7" descr="D:\Dni Bezpiecznego Internetu prezentacja\Transparent\DSCF641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214555"/>
            <a:ext cx="5357850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az 8" descr="D:\Dni Bezpiecznego Internetu prezentacja\Transparent\DSCF6416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3786190"/>
            <a:ext cx="5046340" cy="2673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solidFill>
            <a:srgbClr val="FFFFE5"/>
          </a:solidFill>
        </p:spPr>
        <p:txBody>
          <a:bodyPr>
            <a:noAutofit/>
          </a:bodyPr>
          <a:lstStyle/>
          <a:p>
            <a:r>
              <a:rPr lang="pl-PL" sz="3600" b="1" dirty="0" smtClean="0">
                <a:latin typeface="Comic Sans MS" pitchFamily="66" charset="0"/>
              </a:rPr>
              <a:t>Transparenty z hasłami na temat bezpieczeństwa w Internecie</a:t>
            </a:r>
            <a:endParaRPr lang="pl-PL" sz="3600" b="1" dirty="0">
              <a:latin typeface="Comic Sans MS" pitchFamily="66" charset="0"/>
            </a:endParaRPr>
          </a:p>
        </p:txBody>
      </p:sp>
      <p:pic>
        <p:nvPicPr>
          <p:cNvPr id="11" name="Obraz 10" descr="D:\Dni Bezpiecznego Internetu prezentacja\Transparent\DSCF642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3214686"/>
            <a:ext cx="5572164" cy="3245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raz 9" descr="D:\Dni Bezpiecznego Internetu prezentacja\Transparent\DSCF641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72" y="1428737"/>
            <a:ext cx="485778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xfrm>
            <a:off x="214282" y="142852"/>
            <a:ext cx="8229600" cy="1143000"/>
          </a:xfrm>
          <a:solidFill>
            <a:srgbClr val="FEF4EC"/>
          </a:solidFill>
        </p:spPr>
        <p:txBody>
          <a:bodyPr>
            <a:noAutofit/>
          </a:bodyPr>
          <a:lstStyle/>
          <a:p>
            <a:r>
              <a:rPr lang="pl-PL" sz="3600" b="1" dirty="0" smtClean="0">
                <a:latin typeface="Comic Sans MS" pitchFamily="66" charset="0"/>
              </a:rPr>
              <a:t>Transparenty z hasłami na temat bezpieczeństwa w Internecie</a:t>
            </a:r>
            <a:endParaRPr lang="pl-PL" sz="3600" b="1" dirty="0">
              <a:latin typeface="Comic Sans MS" pitchFamily="66" charset="0"/>
            </a:endParaRPr>
          </a:p>
        </p:txBody>
      </p:sp>
      <p:pic>
        <p:nvPicPr>
          <p:cNvPr id="8" name="Obraz 7" descr="D:\Dni Bezpiecznego Internetu prezentacja\Transparent\DSCF642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4000504"/>
            <a:ext cx="5214974" cy="2673923"/>
          </a:xfrm>
          <a:prstGeom prst="snip2Diag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Obraz 4" descr="D:\Dni Bezpiecznego Internetu prezentacja\Transparent\DSCF642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357298"/>
            <a:ext cx="4786346" cy="3031113"/>
          </a:xfrm>
          <a:prstGeom prst="snip2Diag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Obraz 6" descr="D:\Dni Bezpiecznego Internetu prezentacja\Transparent\DSCF642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1643050"/>
            <a:ext cx="4286280" cy="2745361"/>
          </a:xfrm>
          <a:prstGeom prst="snip2Diag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>
          <a:solidFill>
            <a:srgbClr val="FFFFE5"/>
          </a:solidFill>
        </p:spPr>
        <p:txBody>
          <a:bodyPr>
            <a:noAutofit/>
          </a:bodyPr>
          <a:lstStyle/>
          <a:p>
            <a:r>
              <a:rPr lang="pl-PL" sz="3600" b="1" dirty="0" smtClean="0">
                <a:latin typeface="Comic Sans MS" pitchFamily="66" charset="0"/>
              </a:rPr>
              <a:t>Transparenty z hasłami na temat bezpieczeństwa w Internecie</a:t>
            </a:r>
            <a:endParaRPr lang="pl-PL" sz="3600" b="1" dirty="0">
              <a:latin typeface="Comic Sans MS" pitchFamily="66" charset="0"/>
            </a:endParaRPr>
          </a:p>
        </p:txBody>
      </p:sp>
      <p:pic>
        <p:nvPicPr>
          <p:cNvPr id="4" name="Obraz 3" descr="D:\Dni Bezpiecznego Internetu prezentacja\Transparent\DSCF642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643050"/>
            <a:ext cx="8358246" cy="4643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242918" y="71414"/>
            <a:ext cx="8686800" cy="1797040"/>
          </a:xfrm>
          <a:solidFill>
            <a:srgbClr val="FFFFE5"/>
          </a:solidFill>
        </p:spPr>
        <p:txBody>
          <a:bodyPr>
            <a:normAutofit fontScale="90000"/>
          </a:bodyPr>
          <a:lstStyle/>
          <a:p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sz="3300" b="1" dirty="0" smtClean="0">
                <a:solidFill>
                  <a:srgbClr val="000099"/>
                </a:solidFill>
                <a:latin typeface="Comic Sans MS" pitchFamily="66" charset="0"/>
              </a:rPr>
              <a:t>W prezentacji przypomniano zasady bezpiecznego korzystania z komputera </a:t>
            </a:r>
            <a:br>
              <a:rPr lang="pl-PL" sz="3300" b="1" dirty="0" smtClean="0">
                <a:solidFill>
                  <a:srgbClr val="000099"/>
                </a:solidFill>
                <a:latin typeface="Comic Sans MS" pitchFamily="66" charset="0"/>
              </a:rPr>
            </a:br>
            <a:r>
              <a:rPr lang="pl-PL" sz="3300" b="1" dirty="0" smtClean="0">
                <a:solidFill>
                  <a:srgbClr val="000099"/>
                </a:solidFill>
                <a:latin typeface="Comic Sans MS" pitchFamily="66" charset="0"/>
              </a:rPr>
              <a:t>i Internetu oraz netykietę.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643050"/>
            <a:ext cx="6325776" cy="3559639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 descr="Zdj&amp;eogon;cie u&amp;zdot;ytkownika Szko&amp;lstrok;a Podstawowa im. Polskich Mistrzów Olimpijskich w &amp;Zdot;abinach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86050" y="3442370"/>
            <a:ext cx="6072230" cy="3415630"/>
          </a:xfrm>
          <a:prstGeom prst="flowChartPunchedTape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143000"/>
          </a:xfrm>
          <a:solidFill>
            <a:srgbClr val="FFFFE5"/>
          </a:solidFill>
        </p:spPr>
        <p:txBody>
          <a:bodyPr>
            <a:normAutofit fontScale="90000"/>
          </a:bodyPr>
          <a:lstStyle/>
          <a:p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sz="4000" b="1" dirty="0" smtClean="0">
                <a:solidFill>
                  <a:srgbClr val="000099"/>
                </a:solidFill>
                <a:latin typeface="Comic Sans MS" pitchFamily="66" charset="0"/>
              </a:rPr>
              <a:t>Głównym tematem prezentacji była cyberprzemoc i hejt w Internecie.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62465" name="Picture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214422"/>
            <a:ext cx="5786017" cy="3254635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Obraz 5" descr="D:\Dni Bezpiecznego Internetu prezentacja\DSCF618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488" y="3786190"/>
            <a:ext cx="5786478" cy="2814699"/>
          </a:xfrm>
          <a:prstGeom prst="hexagon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az 8" descr="D:\Dni Bezpiecznego Internetu prezentacja\DSCF6180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1285860"/>
            <a:ext cx="3714776" cy="2428892"/>
          </a:xfrm>
          <a:prstGeom prst="hexagon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457200" y="142852"/>
            <a:ext cx="8401080" cy="1939916"/>
          </a:xfrm>
          <a:solidFill>
            <a:srgbClr val="FFFFCC"/>
          </a:solidFill>
        </p:spPr>
        <p:txBody>
          <a:bodyPr>
            <a:normAutofit fontScale="90000"/>
          </a:bodyPr>
          <a:lstStyle/>
          <a:p>
            <a:r>
              <a:rPr lang="pl-PL" sz="4000" b="1" dirty="0" smtClean="0">
                <a:latin typeface="Comic Sans MS" pitchFamily="66" charset="0"/>
              </a:rPr>
              <a:t/>
            </a:r>
            <a:br>
              <a:rPr lang="pl-PL" sz="4000" b="1" dirty="0" smtClean="0">
                <a:latin typeface="Comic Sans MS" pitchFamily="66" charset="0"/>
              </a:rPr>
            </a:br>
            <a:r>
              <a:rPr lang="pl-PL" sz="4000" b="1" dirty="0" smtClean="0">
                <a:latin typeface="Comic Sans MS" pitchFamily="66" charset="0"/>
              </a:rPr>
              <a:t>Omówiono </a:t>
            </a:r>
            <a:r>
              <a:rPr lang="pl-PL" sz="4000" b="1" dirty="0" smtClean="0">
                <a:latin typeface="Comic Sans MS" pitchFamily="66" charset="0"/>
              </a:rPr>
              <a:t>formy cyberprzemocy oraz co należy robić, jeśli ktoś stanie się ofiarą cyberprzemocy.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8" name="Symbol zastępczy zawartości 7" descr="D:\Dni Bezpiecznego Internetu prezentacja\DSCF6173.JPG"/>
          <p:cNvPicPr>
            <a:picLocks noGrp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214554"/>
            <a:ext cx="4786346" cy="3429024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Obraz 8" descr="D:\Dni Bezpiecznego Internetu prezentacja\DSCF618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12" y="4214818"/>
            <a:ext cx="5072098" cy="2314633"/>
          </a:xfrm>
          <a:prstGeom prst="flowChartPreparation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Obraz 11" descr="D:\Dni Bezpiecznego Internetu prezentacja\DSCF618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44" y="2000240"/>
            <a:ext cx="5237814" cy="2836109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solidFill>
            <a:srgbClr val="CCFFFF"/>
          </a:solidFill>
        </p:spPr>
        <p:txBody>
          <a:bodyPr>
            <a:normAutofit fontScale="90000"/>
          </a:bodyPr>
          <a:lstStyle/>
          <a:p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sz="4000" b="1" dirty="0" smtClean="0">
                <a:solidFill>
                  <a:srgbClr val="000099"/>
                </a:solidFill>
                <a:latin typeface="Comic Sans MS" pitchFamily="66" charset="0"/>
              </a:rPr>
              <a:t>Wskazano </a:t>
            </a:r>
            <a:r>
              <a:rPr lang="pl-PL" sz="4000" b="1" dirty="0" smtClean="0">
                <a:solidFill>
                  <a:srgbClr val="000099"/>
                </a:solidFill>
                <a:latin typeface="Comic Sans MS" pitchFamily="66" charset="0"/>
              </a:rPr>
              <a:t>uczniom, jak </a:t>
            </a:r>
            <a:r>
              <a:rPr lang="pl-PL" sz="4000" b="1" dirty="0" smtClean="0">
                <a:solidFill>
                  <a:srgbClr val="000099"/>
                </a:solidFill>
                <a:latin typeface="Comic Sans MS" pitchFamily="66" charset="0"/>
              </a:rPr>
              <a:t>ustrzec się przed cyberprzemocą. 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60417" name="Picture 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571612"/>
            <a:ext cx="5238104" cy="3786214"/>
          </a:xfrm>
          <a:prstGeom prst="snip2Diag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Obraz 7" descr="D:\Dni Bezpiecznego Internetu prezentacja\DSCF619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3214686"/>
            <a:ext cx="5760720" cy="3243327"/>
          </a:xfrm>
          <a:prstGeom prst="snip2Diag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/>
          <p:cNvSpPr>
            <a:spLocks noGrp="1"/>
          </p:cNvSpPr>
          <p:nvPr>
            <p:ph type="title"/>
          </p:nvPr>
        </p:nvSpPr>
        <p:spPr>
          <a:xfrm>
            <a:off x="214282" y="71422"/>
            <a:ext cx="8686800" cy="2428884"/>
          </a:xfrm>
        </p:spPr>
        <p:txBody>
          <a:bodyPr>
            <a:normAutofit fontScale="90000"/>
          </a:bodyPr>
          <a:lstStyle/>
          <a:p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sz="4000" b="1" dirty="0" smtClean="0">
                <a:solidFill>
                  <a:schemeClr val="bg1"/>
                </a:solidFill>
                <a:latin typeface="Comic Sans MS" pitchFamily="66" charset="0"/>
              </a:rPr>
              <a:t>Zapoznano uczniów, gdzie mogą szukać pomocy, jeśli staną się ofiarami przemocy i jak należy reagować na cyberprzemoc.</a:t>
            </a:r>
            <a:r>
              <a:rPr lang="pl-PL" sz="4000" dirty="0"/>
              <a:t/>
            </a:r>
            <a:br>
              <a:rPr lang="pl-PL" sz="4000" dirty="0"/>
            </a:br>
            <a:endParaRPr lang="pl-PL" sz="4000" dirty="0"/>
          </a:p>
        </p:txBody>
      </p:sp>
      <p:sp>
        <p:nvSpPr>
          <p:cNvPr id="63490" name="AutoShape 2" descr="Znalezione obrazy dla zapytania bhp przy komputerze"/>
          <p:cNvSpPr>
            <a:spLocks noChangeAspect="1" noChangeArrowheads="1"/>
          </p:cNvSpPr>
          <p:nvPr/>
        </p:nvSpPr>
        <p:spPr bwMode="auto">
          <a:xfrm>
            <a:off x="155575" y="-1790700"/>
            <a:ext cx="264795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 dirty="0"/>
          </a:p>
        </p:txBody>
      </p:sp>
      <p:pic>
        <p:nvPicPr>
          <p:cNvPr id="59394" name="Picture 2" descr="https://cloud.edupage.org/cloud/hdimgc764a5d3b0d51f06aee5c961a81f55.jpg?z%3Ah7fDdKTQbqviQM4XyS1PUfzbur%2BiKf5tKCR1QSu5d6VWNem5QYJGBFophKeOTcc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5225" y="3214686"/>
            <a:ext cx="5338775" cy="3205214"/>
          </a:xfrm>
          <a:prstGeom prst="rect">
            <a:avLst/>
          </a:prstGeom>
          <a:noFill/>
        </p:spPr>
      </p:pic>
      <p:pic>
        <p:nvPicPr>
          <p:cNvPr id="8" name="Obraz 7" descr="D:\Dni Bezpiecznego Internetu prezentacja\DSCF619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714620"/>
            <a:ext cx="5000660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1199</TotalTime>
  <Words>449</Words>
  <Application>Microsoft Office PowerPoint</Application>
  <PresentationFormat>Pokaz na ekranie (4:3)</PresentationFormat>
  <Paragraphs>81</Paragraphs>
  <Slides>49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49</vt:i4>
      </vt:variant>
    </vt:vector>
  </HeadingPairs>
  <TitlesOfParts>
    <vt:vector size="50" baseType="lpstr">
      <vt:lpstr>Motyw pakietu Office</vt:lpstr>
      <vt:lpstr>Sprawozdanie z realizacji zadań Dnia Bezpiecznego  Internetu 2017  Szkoła Podstawowa im. Polskich Mistrzów Olimpijskich w Żabinach  </vt:lpstr>
      <vt:lpstr>   „Razem zmieniamy Internet na lepsze” </vt:lpstr>
      <vt:lpstr>  Nauczycielka zajęć komputerowych przygotowała prezentację multimedialną  pt. „Razem zmieniamy Internet na lepsze”, w której uczestniczyli wszyscy uczniowie począwszy od oddziału przedszkolnego po klasę VI i nauczyciele.   </vt:lpstr>
      <vt:lpstr> W prezentacji omówiono korzyści i zagrożenia korzystania z komputera i Internetu. </vt:lpstr>
      <vt:lpstr> W prezentacji przypomniano zasady bezpiecznego korzystania z komputera  i Internetu oraz netykietę. </vt:lpstr>
      <vt:lpstr> Głównym tematem prezentacji była cyberprzemoc i hejt w Internecie. </vt:lpstr>
      <vt:lpstr> Omówiono formy cyberprzemocy oraz co należy robić, jeśli ktoś stanie się ofiarą cyberprzemocy. </vt:lpstr>
      <vt:lpstr> Wskazano uczniom, jak ustrzec się przed cyberprzemocą.  </vt:lpstr>
      <vt:lpstr> Zapoznano uczniów, gdzie mogą szukać pomocy, jeśli staną się ofiarami przemocy i jak należy reagować na cyberprzemoc. </vt:lpstr>
      <vt:lpstr>Uczniowie z uwagą słuchali informacji o zasadach bezpieczeństwa w Internecie i cyberprzemocy, żywo reagowali na obrazki i prezentowane treści. </vt:lpstr>
      <vt:lpstr> Na zakończenie prezentacji odbyła się rozmowa z uczniami, o tym czego się nauczyli, oglądając prezentację i słuchając pogadanki.: </vt:lpstr>
      <vt:lpstr> Gazetki w klasach </vt:lpstr>
      <vt:lpstr> Gazetki w klasach </vt:lpstr>
      <vt:lpstr> Gazetki w klasach i na korytarzu </vt:lpstr>
      <vt:lpstr>  Na drzwiach każdej sali lekcyjnej uczniowie wywiesili rymowankę, hasło, rysunek promujący zasady bezpiecznego zachowania się w Internecie. : </vt:lpstr>
      <vt:lpstr> Hasło promujące zasady bezpiecznego Internetu na drzwiach każdej sali lekcyjnej. </vt:lpstr>
      <vt:lpstr> Warsztaty „Internet bez hejtu” </vt:lpstr>
      <vt:lpstr> Uczniowie klas IV-VI, pracując w 3-osobowych grupach wypisują skojarzenia ze słowem cyberprzemoc. </vt:lpstr>
      <vt:lpstr> Uczniowie poznają definicję hejtu. </vt:lpstr>
      <vt:lpstr> </vt:lpstr>
      <vt:lpstr> : </vt:lpstr>
      <vt:lpstr> : </vt:lpstr>
      <vt:lpstr> : 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  <vt:lpstr>Slajd 42</vt:lpstr>
      <vt:lpstr>Slajd 43</vt:lpstr>
      <vt:lpstr>Slajd 44</vt:lpstr>
      <vt:lpstr>Slajd 45</vt:lpstr>
      <vt:lpstr>Transparenty z hasłami na temat bezpieczeństwa w Internecie</vt:lpstr>
      <vt:lpstr>Transparenty z hasłami na temat bezpieczeństwa w Internecie</vt:lpstr>
      <vt:lpstr>Transparenty z hasłami na temat bezpieczeństwa w Internecie</vt:lpstr>
      <vt:lpstr>Transparenty z hasłami na temat bezpieczeństwa w Internecie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Ewa</dc:creator>
  <cp:lastModifiedBy>Ewa</cp:lastModifiedBy>
  <cp:revision>128</cp:revision>
  <dcterms:created xsi:type="dcterms:W3CDTF">2017-02-15T18:51:26Z</dcterms:created>
  <dcterms:modified xsi:type="dcterms:W3CDTF">2017-03-09T20:13:01Z</dcterms:modified>
</cp:coreProperties>
</file>